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2" r:id="rId2"/>
    <p:sldId id="263" r:id="rId3"/>
    <p:sldId id="257" r:id="rId4"/>
    <p:sldId id="264" r:id="rId5"/>
    <p:sldId id="261" r:id="rId6"/>
    <p:sldId id="258" r:id="rId7"/>
    <p:sldId id="271" r:id="rId8"/>
    <p:sldId id="266" r:id="rId9"/>
    <p:sldId id="272" r:id="rId10"/>
    <p:sldId id="265" r:id="rId11"/>
    <p:sldId id="267" r:id="rId12"/>
    <p:sldId id="268"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9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85077C-8864-4AAA-AF2A-9DA95F2BCCA9}" type="datetimeFigureOut">
              <a:rPr lang="en-US" smtClean="0"/>
              <a:t>12/23/2019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C67AF5-7290-4AD9-B817-04959127F3B5}" type="slidenum">
              <a:rPr lang="en-US" smtClean="0"/>
              <a:t>‹#›</a:t>
            </a:fld>
            <a:endParaRPr lang="en-US"/>
          </a:p>
        </p:txBody>
      </p:sp>
    </p:spTree>
    <p:extLst>
      <p:ext uri="{BB962C8B-B14F-4D97-AF65-F5344CB8AC3E}">
        <p14:creationId xmlns:p14="http://schemas.microsoft.com/office/powerpoint/2010/main" val="2512630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C67AF5-7290-4AD9-B817-04959127F3B5}" type="slidenum">
              <a:rPr lang="en-US" smtClean="0"/>
              <a:t>1</a:t>
            </a:fld>
            <a:endParaRPr lang="en-US"/>
          </a:p>
        </p:txBody>
      </p:sp>
    </p:spTree>
    <p:extLst>
      <p:ext uri="{BB962C8B-B14F-4D97-AF65-F5344CB8AC3E}">
        <p14:creationId xmlns:p14="http://schemas.microsoft.com/office/powerpoint/2010/main" val="52654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D21FEA-2284-4DB8-BD1A-09F8339E4666}" type="datetime1">
              <a:rPr lang="en-US" smtClean="0"/>
              <a:t>12/23/2019</a:t>
            </a:fld>
            <a:endParaRPr lang="en-US"/>
          </a:p>
        </p:txBody>
      </p:sp>
      <p:sp>
        <p:nvSpPr>
          <p:cNvPr id="5" name="Footer Placeholder 4"/>
          <p:cNvSpPr>
            <a:spLocks noGrp="1"/>
          </p:cNvSpPr>
          <p:nvPr>
            <p:ph type="ftr" sz="quarter" idx="11"/>
          </p:nvPr>
        </p:nvSpPr>
        <p:spPr/>
        <p:txBody>
          <a:bodyPr/>
          <a:lstStyle/>
          <a:p>
            <a:r>
              <a:rPr lang="en-US" smtClean="0"/>
              <a:t>VINATRAIN EDUCATION SYSTEM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854D59-941F-484B-99A9-74644B511D8B}" type="datetime1">
              <a:rPr lang="en-US" smtClean="0"/>
              <a:t>12/23/2019</a:t>
            </a:fld>
            <a:endParaRPr lang="en-US"/>
          </a:p>
        </p:txBody>
      </p:sp>
      <p:sp>
        <p:nvSpPr>
          <p:cNvPr id="5" name="Footer Placeholder 4"/>
          <p:cNvSpPr>
            <a:spLocks noGrp="1"/>
          </p:cNvSpPr>
          <p:nvPr>
            <p:ph type="ftr" sz="quarter" idx="11"/>
          </p:nvPr>
        </p:nvSpPr>
        <p:spPr/>
        <p:txBody>
          <a:bodyPr/>
          <a:lstStyle/>
          <a:p>
            <a:r>
              <a:rPr lang="en-US" smtClean="0"/>
              <a:t>VINATRAIN EDUCATION SYSTEM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BB12E-2A9E-4733-B57D-A7EA401ACE5B}" type="datetime1">
              <a:rPr lang="en-US" smtClean="0"/>
              <a:t>12/23/2019</a:t>
            </a:fld>
            <a:endParaRPr lang="en-US"/>
          </a:p>
        </p:txBody>
      </p:sp>
      <p:sp>
        <p:nvSpPr>
          <p:cNvPr id="5" name="Footer Placeholder 4"/>
          <p:cNvSpPr>
            <a:spLocks noGrp="1"/>
          </p:cNvSpPr>
          <p:nvPr>
            <p:ph type="ftr" sz="quarter" idx="11"/>
          </p:nvPr>
        </p:nvSpPr>
        <p:spPr/>
        <p:txBody>
          <a:bodyPr/>
          <a:lstStyle/>
          <a:p>
            <a:r>
              <a:rPr lang="en-US" smtClean="0"/>
              <a:t>VINATRAIN EDUCATION SYSTEM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955033-35E4-4F39-8B23-3CB706DD96B0}" type="datetime1">
              <a:rPr lang="en-US" smtClean="0"/>
              <a:t>12/23/2019</a:t>
            </a:fld>
            <a:endParaRPr lang="en-US"/>
          </a:p>
        </p:txBody>
      </p:sp>
      <p:sp>
        <p:nvSpPr>
          <p:cNvPr id="5" name="Footer Placeholder 4"/>
          <p:cNvSpPr>
            <a:spLocks noGrp="1"/>
          </p:cNvSpPr>
          <p:nvPr>
            <p:ph type="ftr" sz="quarter" idx="11"/>
          </p:nvPr>
        </p:nvSpPr>
        <p:spPr/>
        <p:txBody>
          <a:bodyPr/>
          <a:lstStyle/>
          <a:p>
            <a:r>
              <a:rPr lang="en-US" smtClean="0"/>
              <a:t>VINATRAIN EDUCATION SYSTEM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FBEEDC-E9D0-4E6F-A5E5-8BCDB65E7411}" type="datetime1">
              <a:rPr lang="en-US" smtClean="0"/>
              <a:t>12/23/2019</a:t>
            </a:fld>
            <a:endParaRPr lang="en-US"/>
          </a:p>
        </p:txBody>
      </p:sp>
      <p:sp>
        <p:nvSpPr>
          <p:cNvPr id="5" name="Footer Placeholder 4"/>
          <p:cNvSpPr>
            <a:spLocks noGrp="1"/>
          </p:cNvSpPr>
          <p:nvPr>
            <p:ph type="ftr" sz="quarter" idx="11"/>
          </p:nvPr>
        </p:nvSpPr>
        <p:spPr/>
        <p:txBody>
          <a:bodyPr/>
          <a:lstStyle/>
          <a:p>
            <a:r>
              <a:rPr lang="en-US" smtClean="0"/>
              <a:t>VINATRAIN EDUCATION SYSTEM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5B66D6-3D81-4E02-B7B8-3959398833DE}" type="datetime1">
              <a:rPr lang="en-US" smtClean="0"/>
              <a:t>12/23/2019</a:t>
            </a:fld>
            <a:endParaRPr lang="en-US"/>
          </a:p>
        </p:txBody>
      </p:sp>
      <p:sp>
        <p:nvSpPr>
          <p:cNvPr id="6" name="Footer Placeholder 5"/>
          <p:cNvSpPr>
            <a:spLocks noGrp="1"/>
          </p:cNvSpPr>
          <p:nvPr>
            <p:ph type="ftr" sz="quarter" idx="11"/>
          </p:nvPr>
        </p:nvSpPr>
        <p:spPr/>
        <p:txBody>
          <a:bodyPr/>
          <a:lstStyle/>
          <a:p>
            <a:r>
              <a:rPr lang="en-US" smtClean="0"/>
              <a:t>VINATRAIN EDUCATION SYSTEM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C2E1BC-4DBE-417C-A7E6-DFC58B21F8F4}" type="datetime1">
              <a:rPr lang="en-US" smtClean="0"/>
              <a:t>12/23/2019</a:t>
            </a:fld>
            <a:endParaRPr lang="en-US"/>
          </a:p>
        </p:txBody>
      </p:sp>
      <p:sp>
        <p:nvSpPr>
          <p:cNvPr id="8" name="Footer Placeholder 7"/>
          <p:cNvSpPr>
            <a:spLocks noGrp="1"/>
          </p:cNvSpPr>
          <p:nvPr>
            <p:ph type="ftr" sz="quarter" idx="11"/>
          </p:nvPr>
        </p:nvSpPr>
        <p:spPr/>
        <p:txBody>
          <a:bodyPr/>
          <a:lstStyle/>
          <a:p>
            <a:r>
              <a:rPr lang="en-US" smtClean="0"/>
              <a:t>VINATRAIN EDUCATION SYSTEM </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3D194A-AFB7-40CD-B67F-8A992D513E76}" type="datetime1">
              <a:rPr lang="en-US" smtClean="0"/>
              <a:t>12/23/2019</a:t>
            </a:fld>
            <a:endParaRPr lang="en-US"/>
          </a:p>
        </p:txBody>
      </p:sp>
      <p:sp>
        <p:nvSpPr>
          <p:cNvPr id="4" name="Footer Placeholder 3"/>
          <p:cNvSpPr>
            <a:spLocks noGrp="1"/>
          </p:cNvSpPr>
          <p:nvPr>
            <p:ph type="ftr" sz="quarter" idx="11"/>
          </p:nvPr>
        </p:nvSpPr>
        <p:spPr/>
        <p:txBody>
          <a:bodyPr/>
          <a:lstStyle/>
          <a:p>
            <a:r>
              <a:rPr lang="en-US" smtClean="0"/>
              <a:t>VINATRAIN EDUCATION SYSTEM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2921F-4E45-471E-BCCF-5B906FE3A906}" type="datetime1">
              <a:rPr lang="en-US" smtClean="0"/>
              <a:t>12/23/2019</a:t>
            </a:fld>
            <a:endParaRPr lang="en-US"/>
          </a:p>
        </p:txBody>
      </p:sp>
      <p:sp>
        <p:nvSpPr>
          <p:cNvPr id="3" name="Footer Placeholder 2"/>
          <p:cNvSpPr>
            <a:spLocks noGrp="1"/>
          </p:cNvSpPr>
          <p:nvPr>
            <p:ph type="ftr" sz="quarter" idx="11"/>
          </p:nvPr>
        </p:nvSpPr>
        <p:spPr/>
        <p:txBody>
          <a:bodyPr/>
          <a:lstStyle/>
          <a:p>
            <a:r>
              <a:rPr lang="en-US" smtClean="0"/>
              <a:t>VINATRAIN EDUCATION SYSTEM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E8C30A-4552-40CF-B092-0B396A9B75D6}" type="datetime1">
              <a:rPr lang="en-US" smtClean="0"/>
              <a:t>12/23/2019</a:t>
            </a:fld>
            <a:endParaRPr lang="en-US"/>
          </a:p>
        </p:txBody>
      </p:sp>
      <p:sp>
        <p:nvSpPr>
          <p:cNvPr id="6" name="Footer Placeholder 5"/>
          <p:cNvSpPr>
            <a:spLocks noGrp="1"/>
          </p:cNvSpPr>
          <p:nvPr>
            <p:ph type="ftr" sz="quarter" idx="11"/>
          </p:nvPr>
        </p:nvSpPr>
        <p:spPr/>
        <p:txBody>
          <a:bodyPr/>
          <a:lstStyle/>
          <a:p>
            <a:r>
              <a:rPr lang="en-US" smtClean="0"/>
              <a:t>VINATRAIN EDUCATION SYSTEM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5DAA2A-5BF8-44CA-B51C-DCB1C1109E33}" type="datetime1">
              <a:rPr lang="en-US" smtClean="0"/>
              <a:t>12/23/2019</a:t>
            </a:fld>
            <a:endParaRPr lang="en-US"/>
          </a:p>
        </p:txBody>
      </p:sp>
      <p:sp>
        <p:nvSpPr>
          <p:cNvPr id="6" name="Footer Placeholder 5"/>
          <p:cNvSpPr>
            <a:spLocks noGrp="1"/>
          </p:cNvSpPr>
          <p:nvPr>
            <p:ph type="ftr" sz="quarter" idx="11"/>
          </p:nvPr>
        </p:nvSpPr>
        <p:spPr/>
        <p:txBody>
          <a:bodyPr/>
          <a:lstStyle/>
          <a:p>
            <a:r>
              <a:rPr lang="en-US" smtClean="0"/>
              <a:t>VINATRAIN EDUCATION SYSTEM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393CB-4EA6-42F7-87F0-F5062FCD373B}" type="datetime1">
              <a:rPr lang="en-US" smtClean="0"/>
              <a:t>12/23/2019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VINATRAIN EDUCATION SYSTEM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ncustoms.gov.vn/tu-van/c-o-giap-lung-40338.html" TargetMode="External"/><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hyperlink" Target="https://goldtrans.com.vn/co-form-e-3-ben-nhu-the-nao-la-hop-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743200" y="2133600"/>
            <a:ext cx="4114799" cy="1066800"/>
          </a:xfrm>
        </p:spPr>
        <p:txBody>
          <a:bodyPr>
            <a:noAutofit/>
          </a:bodyPr>
          <a:lstStyle/>
          <a:p>
            <a:r>
              <a:rPr lang="en-US" sz="3500" b="1" i="1" dirty="0" smtClean="0">
                <a:solidFill>
                  <a:srgbClr val="FFFF00"/>
                </a:solidFill>
                <a:latin typeface="Times New Roman" pitchFamily="18" charset="0"/>
                <a:cs typeface="Times New Roman" pitchFamily="18" charset="0"/>
              </a:rPr>
              <a:t>Chứng nhận xuất xứ hàng hóa</a:t>
            </a:r>
            <a:endParaRPr lang="en-US" sz="3500" b="1" i="1" dirty="0">
              <a:solidFill>
                <a:srgbClr val="FFFF00"/>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VINATRAIN EDUCATION SYSTEM </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213585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35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000" b="1" dirty="0" smtClean="0">
                <a:latin typeface="Times New Roman" pitchFamily="18" charset="0"/>
                <a:cs typeface="Times New Roman" pitchFamily="18" charset="0"/>
              </a:rPr>
              <a:t>Các chứng từ xin cấp CO</a:t>
            </a:r>
            <a:endParaRPr lang="en-US" sz="3000"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066800"/>
            <a:ext cx="8077200" cy="4678363"/>
          </a:xfrm>
        </p:spPr>
        <p:txBody>
          <a:bodyPr>
            <a:normAutofit fontScale="92500" lnSpcReduction="20000"/>
          </a:bodyPr>
          <a:lstStyle/>
          <a:p>
            <a:pPr marL="0" indent="0" algn="just">
              <a:buNone/>
            </a:pPr>
            <a:r>
              <a:rPr lang="en-US" sz="1600" b="1" dirty="0" smtClean="0">
                <a:latin typeface="+mj-lt"/>
              </a:rPr>
              <a:t>1. </a:t>
            </a:r>
            <a:r>
              <a:rPr lang="vi-VN" sz="1600" b="1" dirty="0" smtClean="0">
                <a:latin typeface="+mj-lt"/>
              </a:rPr>
              <a:t>Đơn xin cấp C/O</a:t>
            </a:r>
            <a:r>
              <a:rPr lang="vi-VN" sz="1600" dirty="0" smtClean="0">
                <a:latin typeface="+mj-lt"/>
              </a:rPr>
              <a:t>: </a:t>
            </a:r>
            <a:r>
              <a:rPr lang="en-US" sz="1600" dirty="0" smtClean="0">
                <a:latin typeface="Times New Roman" pitchFamily="18" charset="0"/>
                <a:cs typeface="Times New Roman" pitchFamily="18" charset="0"/>
              </a:rPr>
              <a:t>Theo mẫu của cơ quan cấp CO. </a:t>
            </a:r>
            <a:r>
              <a:rPr lang="vi-VN" sz="1600" dirty="0" smtClean="0">
                <a:latin typeface="Times New Roman" pitchFamily="18" charset="0"/>
                <a:cs typeface="Times New Roman" pitchFamily="18" charset="0"/>
              </a:rPr>
              <a:t>Điền </a:t>
            </a:r>
            <a:r>
              <a:rPr lang="vi-VN" sz="1600" dirty="0" smtClean="0">
                <a:latin typeface="+mj-lt"/>
              </a:rPr>
              <a:t>đầy đủ các ô trên đơn và có dấu, chữ ký của người có thẩm quyền của DN. </a:t>
            </a:r>
            <a:endParaRPr lang="en-US" sz="1600" dirty="0" smtClean="0">
              <a:latin typeface="+mj-lt"/>
            </a:endParaRPr>
          </a:p>
          <a:p>
            <a:pPr marL="0" indent="0" algn="just">
              <a:buNone/>
            </a:pPr>
            <a:endParaRPr lang="vi-VN" sz="1600" dirty="0" smtClean="0">
              <a:latin typeface="+mj-lt"/>
            </a:endParaRPr>
          </a:p>
          <a:p>
            <a:pPr marL="0" indent="0" algn="just">
              <a:buNone/>
            </a:pPr>
            <a:r>
              <a:rPr lang="vi-VN" sz="1600" b="1" dirty="0" smtClean="0">
                <a:latin typeface="+mj-lt"/>
              </a:rPr>
              <a:t>2. Mẫu </a:t>
            </a:r>
            <a:r>
              <a:rPr lang="en-US" sz="1600" b="1" dirty="0" smtClean="0">
                <a:latin typeface="+mj-lt"/>
              </a:rPr>
              <a:t>form </a:t>
            </a:r>
            <a:r>
              <a:rPr lang="vi-VN" sz="1600" b="1" dirty="0" smtClean="0">
                <a:latin typeface="+mj-lt"/>
              </a:rPr>
              <a:t>C/O</a:t>
            </a:r>
            <a:r>
              <a:rPr lang="en-US" sz="1600" dirty="0" smtClean="0">
                <a:latin typeface="+mj-lt"/>
              </a:rPr>
              <a:t>: </a:t>
            </a:r>
            <a:r>
              <a:rPr lang="en-US" sz="1600" dirty="0" smtClean="0">
                <a:latin typeface="Times New Roman" pitchFamily="18" charset="0"/>
                <a:cs typeface="Times New Roman" pitchFamily="18" charset="0"/>
              </a:rPr>
              <a:t>Theo form của cơ quan cấp CO. </a:t>
            </a:r>
            <a:r>
              <a:rPr lang="vi-VN" sz="1600" dirty="0" smtClean="0">
                <a:latin typeface="Times New Roman" pitchFamily="18" charset="0"/>
                <a:cs typeface="Times New Roman" pitchFamily="18" charset="0"/>
              </a:rPr>
              <a:t>Người xuất khẩu chỉ được đề nghị cấp một loại </a:t>
            </a:r>
            <a:r>
              <a:rPr lang="en-US" sz="1600" dirty="0" smtClean="0">
                <a:latin typeface="Times New Roman" pitchFamily="18" charset="0"/>
                <a:cs typeface="Times New Roman" pitchFamily="18" charset="0"/>
              </a:rPr>
              <a:t>m</a:t>
            </a:r>
            <a:r>
              <a:rPr lang="vi-VN" sz="1600" dirty="0" smtClean="0">
                <a:latin typeface="Times New Roman" pitchFamily="18" charset="0"/>
                <a:cs typeface="Times New Roman" pitchFamily="18" charset="0"/>
              </a:rPr>
              <a:t>ẫu C/O cho mỗi lô hàng xuất</a:t>
            </a:r>
            <a:r>
              <a:rPr lang="en-US" sz="1600" dirty="0" smtClean="0">
                <a:latin typeface="Times New Roman" pitchFamily="18" charset="0"/>
                <a:cs typeface="Times New Roman" pitchFamily="18" charset="0"/>
              </a:rPr>
              <a:t>.</a:t>
            </a:r>
            <a:r>
              <a:rPr lang="vi-VN" sz="1600" dirty="0" smtClean="0">
                <a:latin typeface="Times New Roman" pitchFamily="18" charset="0"/>
                <a:cs typeface="Times New Roman" pitchFamily="18" charset="0"/>
              </a:rPr>
              <a:t> Tùy loại mặt hàng và nước xuất khẩu, DN mua mẫu C/O </a:t>
            </a:r>
            <a:r>
              <a:rPr lang="en-US" sz="1600" dirty="0" smtClean="0">
                <a:latin typeface="Times New Roman" pitchFamily="18" charset="0"/>
                <a:cs typeface="Times New Roman" pitchFamily="18" charset="0"/>
              </a:rPr>
              <a:t>tương ứng tại cơ quan cấp CO</a:t>
            </a:r>
            <a:endParaRPr lang="vi-VN" sz="1600" dirty="0" smtClean="0">
              <a:latin typeface="Times New Roman" pitchFamily="18" charset="0"/>
              <a:cs typeface="Times New Roman" pitchFamily="18" charset="0"/>
            </a:endParaRPr>
          </a:p>
          <a:p>
            <a:pPr marL="0" indent="0" algn="just">
              <a:buNone/>
            </a:pPr>
            <a:endParaRPr lang="vi-VN" sz="1600" dirty="0" smtClean="0">
              <a:latin typeface="+mj-lt"/>
            </a:endParaRPr>
          </a:p>
          <a:p>
            <a:pPr marL="0" indent="0" algn="just">
              <a:buNone/>
            </a:pPr>
            <a:r>
              <a:rPr lang="vi-VN" sz="1600" b="1" dirty="0" smtClean="0">
                <a:latin typeface="+mj-lt"/>
              </a:rPr>
              <a:t>3. Commercial Invoice</a:t>
            </a:r>
            <a:r>
              <a:rPr lang="en-US" sz="1600" b="1" dirty="0" smtClean="0">
                <a:latin typeface="Times New Roman" pitchFamily="18" charset="0"/>
                <a:cs typeface="Times New Roman" pitchFamily="18" charset="0"/>
              </a:rPr>
              <a:t>/Packing list</a:t>
            </a:r>
            <a:r>
              <a:rPr lang="vi-VN"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vi-VN" sz="1600" dirty="0" smtClean="0">
                <a:latin typeface="+mj-lt"/>
              </a:rPr>
              <a:t>1 bản gốc do DN phát hành. </a:t>
            </a:r>
            <a:endParaRPr lang="en-US" sz="1600" dirty="0" smtClean="0">
              <a:latin typeface="+mj-lt"/>
            </a:endParaRPr>
          </a:p>
          <a:p>
            <a:pPr marL="0" indent="0" algn="just">
              <a:buNone/>
            </a:pPr>
            <a:endParaRPr lang="en-US" sz="1600" dirty="0" smtClean="0">
              <a:latin typeface="+mj-lt"/>
            </a:endParaRPr>
          </a:p>
          <a:p>
            <a:pPr marL="0" indent="0" algn="just">
              <a:buNone/>
            </a:pPr>
            <a:r>
              <a:rPr lang="en-US" sz="1600" b="1" dirty="0" smtClean="0">
                <a:latin typeface="Times New Roman" pitchFamily="18" charset="0"/>
                <a:cs typeface="Times New Roman" pitchFamily="18" charset="0"/>
              </a:rPr>
              <a:t>4. Bill of lading</a:t>
            </a:r>
            <a:r>
              <a:rPr lang="en-US" sz="1600" dirty="0" smtClean="0">
                <a:latin typeface="Times New Roman" pitchFamily="18" charset="0"/>
                <a:cs typeface="Times New Roman" pitchFamily="18" charset="0"/>
              </a:rPr>
              <a:t>: </a:t>
            </a:r>
            <a:r>
              <a:rPr lang="vi-VN" sz="1600" dirty="0" smtClean="0">
                <a:latin typeface="Times New Roman" pitchFamily="18" charset="0"/>
                <a:cs typeface="Times New Roman" pitchFamily="18" charset="0"/>
              </a:rPr>
              <a:t>1 bản sao có dấu đỏ, chữ ký người có thẩm quyền ký của DN, và dấu “Sao y bản chính</a:t>
            </a:r>
            <a:r>
              <a:rPr lang="en-US" sz="1600" dirty="0" smtClean="0">
                <a:latin typeface="Times New Roman" pitchFamily="18" charset="0"/>
                <a:cs typeface="Times New Roman" pitchFamily="18" charset="0"/>
              </a:rPr>
              <a:t>”</a:t>
            </a:r>
          </a:p>
          <a:p>
            <a:pPr marL="0" indent="0" algn="just">
              <a:buNone/>
            </a:pPr>
            <a:endParaRPr lang="en-US" sz="1600" dirty="0" smtClean="0">
              <a:latin typeface="Times New Roman" pitchFamily="18" charset="0"/>
              <a:cs typeface="Times New Roman" pitchFamily="18" charset="0"/>
            </a:endParaRPr>
          </a:p>
          <a:p>
            <a:pPr marL="0" indent="0" algn="just">
              <a:buNone/>
            </a:pPr>
            <a:r>
              <a:rPr lang="en-US" sz="1600" b="1" dirty="0" smtClean="0">
                <a:latin typeface="Times New Roman" pitchFamily="18" charset="0"/>
                <a:cs typeface="Times New Roman" pitchFamily="18" charset="0"/>
              </a:rPr>
              <a:t>5</a:t>
            </a:r>
            <a:r>
              <a:rPr lang="vi-VN" sz="1600" b="1" dirty="0" smtClean="0">
                <a:latin typeface="Times New Roman" pitchFamily="18" charset="0"/>
                <a:cs typeface="Times New Roman" pitchFamily="18" charset="0"/>
              </a:rPr>
              <a:t>. </a:t>
            </a:r>
            <a:r>
              <a:rPr lang="vi-VN" sz="1600" b="1" dirty="0" smtClean="0">
                <a:latin typeface="+mj-lt"/>
              </a:rPr>
              <a:t>Tờ khai Hải quan hàng xuất khẩu</a:t>
            </a:r>
            <a:r>
              <a:rPr lang="vi-VN" sz="1600" dirty="0" smtClean="0">
                <a:latin typeface="+mj-lt"/>
              </a:rPr>
              <a:t>: đã hoàn thành thủ tục hải quan (1 bản sao có dấu đỏ, chữ ký người có thẩm quyền ký của DN, và dấu “Sao y bản chính”</a:t>
            </a:r>
            <a:r>
              <a:rPr lang="en-US" sz="1600" dirty="0" smtClean="0">
                <a:latin typeface="+mj-lt"/>
              </a:rPr>
              <a:t>)</a:t>
            </a:r>
          </a:p>
          <a:p>
            <a:pPr marL="0" indent="0" algn="just">
              <a:buNone/>
            </a:pPr>
            <a:endParaRPr lang="en-US" sz="1600" dirty="0" smtClean="0">
              <a:latin typeface="+mj-lt"/>
            </a:endParaRPr>
          </a:p>
          <a:p>
            <a:pPr marL="0" indent="0" algn="just">
              <a:buNone/>
            </a:pPr>
            <a:r>
              <a:rPr lang="en-US" sz="1600" b="1" dirty="0" smtClean="0">
                <a:latin typeface="+mj-lt"/>
              </a:rPr>
              <a:t>6</a:t>
            </a:r>
            <a:r>
              <a:rPr lang="vi-VN" sz="1600" b="1" dirty="0" smtClean="0">
                <a:latin typeface="+mj-lt"/>
              </a:rPr>
              <a:t>. Bảng giải trình </a:t>
            </a:r>
            <a:r>
              <a:rPr lang="en-US" sz="1600" b="1" dirty="0" smtClean="0">
                <a:latin typeface="+mj-lt"/>
              </a:rPr>
              <a:t>q</a:t>
            </a:r>
            <a:r>
              <a:rPr lang="vi-VN" sz="1600" b="1" dirty="0" smtClean="0">
                <a:latin typeface="+mj-lt"/>
              </a:rPr>
              <a:t>uy trình sản xuất</a:t>
            </a:r>
            <a:r>
              <a:rPr lang="vi-VN" sz="1600" dirty="0" smtClean="0">
                <a:latin typeface="+mj-lt"/>
              </a:rPr>
              <a:t>: Đối với DN lần đầu xin C/O hay mặt hàng lần đầu xin C/O phải được DN giải trình các bước sản xuất thành sản phẩm cuối cùng. </a:t>
            </a:r>
            <a:endParaRPr lang="en-US" sz="1600" dirty="0" smtClean="0">
              <a:latin typeface="+mj-lt"/>
            </a:endParaRPr>
          </a:p>
          <a:p>
            <a:pPr marL="0" indent="0" algn="just">
              <a:buNone/>
            </a:pPr>
            <a:endParaRPr lang="en-US" sz="1600" dirty="0" smtClean="0">
              <a:latin typeface="+mj-lt"/>
            </a:endParaRPr>
          </a:p>
          <a:p>
            <a:pPr marL="0" indent="0" algn="just">
              <a:buNone/>
            </a:pPr>
            <a:r>
              <a:rPr lang="en-US" sz="1600" b="1" dirty="0" smtClean="0">
                <a:latin typeface="+mj-lt"/>
              </a:rPr>
              <a:t>7</a:t>
            </a:r>
            <a:r>
              <a:rPr lang="vi-VN" sz="1600" b="1" dirty="0" smtClean="0">
                <a:latin typeface="+mj-lt"/>
              </a:rPr>
              <a:t>. Các giấy tờ khác</a:t>
            </a:r>
            <a:r>
              <a:rPr lang="vi-VN" sz="1600" dirty="0" smtClean="0">
                <a:latin typeface="+mj-lt"/>
              </a:rPr>
              <a:t>: như Giấy phép xuất khẩu; Hợp đồng mua bán; Mẫu nguyên, phụ liệu hoặc sản phẩm xuất khẩu; hoặc các chứng từ khác để chứng minh xuất xứ của sản phẩm.Tuỳ từng mặt hàng và nước xuất khẩu, cán bộ C/O sẽ tư vấn các bước giải trình tiếp theo</a:t>
            </a:r>
          </a:p>
          <a:p>
            <a:pPr marL="0" indent="0" algn="just">
              <a:buNone/>
            </a:pPr>
            <a:endParaRPr lang="vi-VN" dirty="0"/>
          </a:p>
          <a:p>
            <a:pPr marL="0" indent="0" algn="just">
              <a:buNone/>
            </a:pPr>
            <a:endParaRPr lang="en-US" dirty="0"/>
          </a:p>
        </p:txBody>
      </p:sp>
      <p:sp>
        <p:nvSpPr>
          <p:cNvPr id="4" name="Footer Placeholder 3"/>
          <p:cNvSpPr>
            <a:spLocks noGrp="1"/>
          </p:cNvSpPr>
          <p:nvPr>
            <p:ph type="ftr" sz="quarter" idx="11"/>
          </p:nvPr>
        </p:nvSpPr>
        <p:spPr/>
        <p:txBody>
          <a:bodyPr/>
          <a:lstStyle/>
          <a:p>
            <a:r>
              <a:rPr lang="en-US" smtClean="0"/>
              <a:t>VINATRAIN EDUCATION SYSTEM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979273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135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a:latin typeface="Times New Roman" pitchFamily="18" charset="0"/>
                <a:cs typeface="Times New Roman" pitchFamily="18" charset="0"/>
              </a:rPr>
              <a:t>Các chứng từ xin cấp CO</a:t>
            </a:r>
            <a:endParaRPr lang="en-US" sz="3500" dirty="0"/>
          </a:p>
        </p:txBody>
      </p:sp>
      <p:sp>
        <p:nvSpPr>
          <p:cNvPr id="3" name="Content Placeholder 2"/>
          <p:cNvSpPr>
            <a:spLocks noGrp="1"/>
          </p:cNvSpPr>
          <p:nvPr>
            <p:ph idx="1"/>
          </p:nvPr>
        </p:nvSpPr>
        <p:spPr>
          <a:xfrm>
            <a:off x="533400" y="1447800"/>
            <a:ext cx="8153400" cy="4678363"/>
          </a:xfrm>
        </p:spPr>
        <p:txBody>
          <a:bodyPr>
            <a:normAutofit/>
          </a:bodyPr>
          <a:lstStyle/>
          <a:p>
            <a:pPr algn="just">
              <a:buAutoNum type="arabicPeriod"/>
            </a:pPr>
            <a:r>
              <a:rPr lang="en-US" sz="1800" b="1" dirty="0" smtClean="0">
                <a:latin typeface="Times New Roman" pitchFamily="18" charset="0"/>
              </a:rPr>
              <a:t>Bảng giải trình tiêu chí xuất xứ của sản phẩm</a:t>
            </a:r>
          </a:p>
          <a:p>
            <a:pPr algn="just">
              <a:buFontTx/>
              <a:buChar char="-"/>
            </a:pPr>
            <a:r>
              <a:rPr lang="en-US" sz="1800" dirty="0" smtClean="0">
                <a:latin typeface="Times New Roman" pitchFamily="18" charset="0"/>
              </a:rPr>
              <a:t>Sản phẩm thuần túy</a:t>
            </a:r>
          </a:p>
          <a:p>
            <a:pPr algn="just">
              <a:buFontTx/>
              <a:buChar char="-"/>
            </a:pPr>
            <a:r>
              <a:rPr lang="en-US" sz="1800" dirty="0" smtClean="0">
                <a:latin typeface="Times New Roman" pitchFamily="18" charset="0"/>
              </a:rPr>
              <a:t>Sản phẩm không thuần túy</a:t>
            </a:r>
          </a:p>
          <a:p>
            <a:pPr marL="0" indent="0" algn="just">
              <a:buNone/>
            </a:pPr>
            <a:r>
              <a:rPr lang="en-US" sz="1800" dirty="0" smtClean="0">
                <a:latin typeface="Times New Roman" pitchFamily="18" charset="0"/>
              </a:rPr>
              <a:t>+  Sự chuyển đổi mã số hàng hóa (CTC): theo danh mục HS code </a:t>
            </a:r>
          </a:p>
          <a:p>
            <a:pPr marL="0" indent="0" algn="just">
              <a:buNone/>
            </a:pPr>
            <a:r>
              <a:rPr lang="en-US" sz="1800" dirty="0" smtClean="0">
                <a:latin typeface="Times New Roman" pitchFamily="18" charset="0"/>
              </a:rPr>
              <a:t>+ Tỷ lệ phần trăm của giá trị RVC: RVC là phần giá trị gia tăng có được sau khi quốc gia/vùng lãnh thổ sản xuất, gia công, chế biến các nguyên liệu không có xuất xứ từ các quốc gia vùng lãnh thổ này so với tổng trị giá hàng hóa xuất ra</a:t>
            </a:r>
          </a:p>
          <a:p>
            <a:pPr marL="0" indent="0" algn="just">
              <a:buNone/>
            </a:pPr>
            <a:r>
              <a:rPr lang="en-US" sz="1800" dirty="0" smtClean="0">
                <a:latin typeface="Times New Roman" pitchFamily="18" charset="0"/>
              </a:rPr>
              <a:t>+ Tỷ lệ gia công chế biến: kết hợp của hai tiêu chí trên.</a:t>
            </a:r>
          </a:p>
          <a:p>
            <a:pPr marL="0" indent="0" algn="just">
              <a:buNone/>
            </a:pPr>
            <a:endParaRPr lang="en-US" sz="1800" dirty="0" smtClean="0">
              <a:latin typeface="Times New Roman" pitchFamily="18" charset="0"/>
            </a:endParaRPr>
          </a:p>
          <a:p>
            <a:pPr marL="0" indent="0" algn="just">
              <a:buNone/>
            </a:pPr>
            <a:r>
              <a:rPr lang="en-US" sz="1800" b="1" dirty="0" smtClean="0">
                <a:latin typeface="Times New Roman" pitchFamily="18" charset="0"/>
              </a:rPr>
              <a:t>2. Các chứng từ nguyên liệu đầu vào</a:t>
            </a:r>
            <a:endParaRPr lang="vi-VN" sz="1800" b="1" dirty="0">
              <a:latin typeface="Times New Roman" pitchFamily="18" charset="0"/>
            </a:endParaRPr>
          </a:p>
          <a:p>
            <a:pPr algn="just">
              <a:buFontTx/>
              <a:buChar char="-"/>
            </a:pPr>
            <a:r>
              <a:rPr lang="en-US" sz="1800" dirty="0" smtClean="0">
                <a:latin typeface="Times New Roman" pitchFamily="18" charset="0"/>
              </a:rPr>
              <a:t>Tờ khai hàng hóa nhập khẩu thông quan</a:t>
            </a:r>
          </a:p>
          <a:p>
            <a:pPr algn="just">
              <a:buFontTx/>
              <a:buChar char="-"/>
            </a:pPr>
            <a:r>
              <a:rPr lang="en-US" sz="1800" dirty="0" smtClean="0">
                <a:latin typeface="Times New Roman" pitchFamily="18" charset="0"/>
              </a:rPr>
              <a:t>Hóa đơn VAT nếu DN mua nguyên liệu trong nước.</a:t>
            </a:r>
            <a:endParaRPr lang="en-US" sz="1800" dirty="0">
              <a:latin typeface="Times New Roman" pitchFamily="18" charset="0"/>
            </a:endParaRPr>
          </a:p>
        </p:txBody>
      </p:sp>
      <p:sp>
        <p:nvSpPr>
          <p:cNvPr id="4" name="Footer Placeholder 3"/>
          <p:cNvSpPr>
            <a:spLocks noGrp="1"/>
          </p:cNvSpPr>
          <p:nvPr>
            <p:ph type="ftr" sz="quarter" idx="11"/>
          </p:nvPr>
        </p:nvSpPr>
        <p:spPr/>
        <p:txBody>
          <a:bodyPr/>
          <a:lstStyle/>
          <a:p>
            <a:r>
              <a:rPr lang="en-US" smtClean="0"/>
              <a:t>VINATRAIN EDUCATION SYSTEM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144303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35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Một số trường hợp đặc biệt</a:t>
            </a:r>
            <a:endParaRPr lang="en-US" dirty="0"/>
          </a:p>
        </p:txBody>
      </p:sp>
      <p:sp>
        <p:nvSpPr>
          <p:cNvPr id="3" name="Content Placeholder 2"/>
          <p:cNvSpPr>
            <a:spLocks noGrp="1"/>
          </p:cNvSpPr>
          <p:nvPr>
            <p:ph idx="1"/>
          </p:nvPr>
        </p:nvSpPr>
        <p:spPr/>
        <p:txBody>
          <a:bodyPr/>
          <a:lstStyle/>
          <a:p>
            <a:pPr marL="0" indent="0">
              <a:buNone/>
            </a:pPr>
            <a:r>
              <a:rPr lang="en-US" dirty="0" smtClean="0"/>
              <a:t>1. CO mua bán 3 bên</a:t>
            </a:r>
          </a:p>
          <a:p>
            <a:pPr marL="0" indent="0">
              <a:buNone/>
            </a:pPr>
            <a:endParaRPr lang="en-US" dirty="0" smtClean="0"/>
          </a:p>
          <a:p>
            <a:pPr marL="0" indent="0">
              <a:buNone/>
            </a:pPr>
            <a:r>
              <a:rPr lang="en-US" dirty="0" smtClean="0"/>
              <a:t>2. CO giáp </a:t>
            </a:r>
            <a:r>
              <a:rPr lang="en-US" dirty="0" err="1" smtClean="0"/>
              <a:t>lưng</a:t>
            </a:r>
            <a:r>
              <a:rPr lang="en-US" dirty="0" smtClean="0"/>
              <a:t> </a:t>
            </a:r>
          </a:p>
          <a:p>
            <a:pPr marL="0" indent="0">
              <a:buNone/>
            </a:pPr>
            <a:endParaRPr lang="en-US" dirty="0"/>
          </a:p>
          <a:p>
            <a:pPr marL="0" indent="0">
              <a:buNone/>
            </a:pPr>
            <a:r>
              <a:rPr lang="en-US" dirty="0" smtClean="0"/>
              <a:t>3. CO </a:t>
            </a:r>
            <a:r>
              <a:rPr lang="en-US" dirty="0" err="1" smtClean="0"/>
              <a:t>ủy</a:t>
            </a:r>
            <a:r>
              <a:rPr lang="en-US" dirty="0" smtClean="0"/>
              <a:t> </a:t>
            </a:r>
            <a:r>
              <a:rPr lang="en-US" dirty="0" err="1" smtClean="0"/>
              <a:t>quyền</a:t>
            </a: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VINATRAIN EDUCATION SYSTEM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514025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1442" name="WordArt 2"/>
          <p:cNvSpPr>
            <a:spLocks noChangeArrowheads="1" noChangeShapeType="1" noTextEdit="1"/>
          </p:cNvSpPr>
          <p:nvPr/>
        </p:nvSpPr>
        <p:spPr bwMode="invGray">
          <a:xfrm>
            <a:off x="28575" y="914400"/>
            <a:ext cx="4559300" cy="746125"/>
          </a:xfrm>
          <a:prstGeom prst="rect">
            <a:avLst/>
          </a:prstGeom>
        </p:spPr>
        <p:txBody>
          <a:bodyPr wrap="none" fromWordArt="1">
            <a:prstTxWarp prst="textDeflate">
              <a:avLst>
                <a:gd name="adj" fmla="val 0"/>
              </a:avLst>
            </a:prstTxWarp>
          </a:bodyPr>
          <a:lstStyle/>
          <a:p>
            <a:pPr algn="ctr"/>
            <a:endParaRPr lang="en-US" sz="5400" b="1" kern="10" dirty="0">
              <a:ln w="25400">
                <a:solidFill>
                  <a:srgbClr val="FFFFFF"/>
                </a:solidFill>
                <a:round/>
                <a:headEnd/>
                <a:tailEnd/>
              </a:ln>
              <a:solidFill>
                <a:schemeClr val="hlink"/>
              </a:solidFill>
              <a:latin typeface="Verdana"/>
              <a:ea typeface="Verdana"/>
              <a:cs typeface="Verdana"/>
            </a:endParaRPr>
          </a:p>
        </p:txBody>
      </p:sp>
      <p:sp>
        <p:nvSpPr>
          <p:cNvPr id="61443" name="Rectangle 3"/>
          <p:cNvSpPr>
            <a:spLocks noGrp="1" noChangeArrowheads="1"/>
          </p:cNvSpPr>
          <p:nvPr>
            <p:ph type="subTitle" idx="4294967295"/>
          </p:nvPr>
        </p:nvSpPr>
        <p:spPr bwMode="gray">
          <a:xfrm>
            <a:off x="0" y="228600"/>
            <a:ext cx="8763000" cy="609600"/>
          </a:xfrm>
          <a:noFill/>
          <a:ln/>
        </p:spPr>
        <p:txBody>
          <a:bodyPr>
            <a:noAutofit/>
          </a:bodyPr>
          <a:lstStyle/>
          <a:p>
            <a:r>
              <a:rPr lang="vi-VN" sz="2400" dirty="0">
                <a:solidFill>
                  <a:schemeClr val="tx1"/>
                </a:solidFill>
              </a:rPr>
              <a:t>Công ty mua một lô hàng keo dính từ công ty Singapore, nhưng hàng hoá này mua lại của 1 công ty china. Hàng hoá sẽ được chuyển từ china qua Sing, rồi sau đó từ Sing sẽ gửi về Vietnam. Công ty Sing sẽ đổi toàn bộ thông tin shipper trên chứng từ (Bill, C/O, Invoice, Packing list) là tên của Công ty Sing. Vậy Công ty Sing sẽ phát hành cho công ty là C/O Form E hay Form D? Và C/O đó có phải là C/O giáp lưng? Công ty có được hưởng thuế suất nhập khẩu ưu đãi từ C/O do bên Sing phát hành? Công ty Sing có cần phải thay đổi bao bì nhãn mác lại hay không</a:t>
            </a:r>
            <a:r>
              <a:rPr lang="vi-VN" sz="2400" dirty="0" smtClean="0">
                <a:solidFill>
                  <a:schemeClr val="tx1"/>
                </a:solidFill>
              </a:rPr>
              <a:t>?</a:t>
            </a:r>
            <a:endParaRPr lang="en-US" sz="2400" dirty="0" smtClean="0">
              <a:solidFill>
                <a:schemeClr val="tx1"/>
              </a:solidFill>
            </a:endParaRPr>
          </a:p>
          <a:p>
            <a:r>
              <a:rPr lang="en-US" sz="2800" dirty="0">
                <a:hlinkClick r:id="rId3"/>
              </a:rPr>
              <a:t>https://</a:t>
            </a:r>
            <a:r>
              <a:rPr lang="en-US" sz="2800" dirty="0" smtClean="0">
                <a:hlinkClick r:id="rId3"/>
              </a:rPr>
              <a:t>dncustoms.gov.vn/tu-van/c-o-giap-lung-40338.html</a:t>
            </a:r>
            <a:endParaRPr lang="en-US" sz="2800" dirty="0" smtClean="0"/>
          </a:p>
          <a:p>
            <a:r>
              <a:rPr lang="en-US" sz="2800" dirty="0">
                <a:hlinkClick r:id="rId4"/>
              </a:rPr>
              <a:t>https://</a:t>
            </a:r>
            <a:r>
              <a:rPr lang="en-US" sz="2800" dirty="0" smtClean="0">
                <a:hlinkClick r:id="rId4"/>
              </a:rPr>
              <a:t>goldtrans.com.vn/co-form-e-3-ben-nhu-the-nao-la-hop-le</a:t>
            </a:r>
            <a:endParaRPr lang="en-US" sz="2800" dirty="0" smtClean="0"/>
          </a:p>
          <a:p>
            <a:pPr marL="0" indent="0">
              <a:buNone/>
            </a:pPr>
            <a:endParaRPr lang="en-US" sz="2800" dirty="0" smtClean="0"/>
          </a:p>
        </p:txBody>
      </p:sp>
      <p:sp>
        <p:nvSpPr>
          <p:cNvPr id="2" name="Footer Placeholder 1"/>
          <p:cNvSpPr>
            <a:spLocks noGrp="1"/>
          </p:cNvSpPr>
          <p:nvPr>
            <p:ph type="ftr" sz="quarter" idx="11"/>
          </p:nvPr>
        </p:nvSpPr>
        <p:spPr/>
        <p:txBody>
          <a:bodyPr/>
          <a:lstStyle/>
          <a:p>
            <a:r>
              <a:rPr lang="en-US" smtClean="0"/>
              <a:t>VINATRAIN EDUCATION SYSTEM </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998594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2024376" y="58292"/>
            <a:ext cx="499207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3200" b="1" dirty="0" smtClean="0">
                <a:solidFill>
                  <a:schemeClr val="accent2"/>
                </a:solidFill>
                <a:latin typeface="Times New Roman" pitchFamily="18" charset="0"/>
                <a:cs typeface="Times New Roman" pitchFamily="18" charset="0"/>
              </a:rPr>
              <a:t>CHỨNG NHẬN XUẤT XỨ</a:t>
            </a:r>
            <a:br>
              <a:rPr lang="en-US" sz="3200" b="1" dirty="0" smtClean="0">
                <a:solidFill>
                  <a:schemeClr val="accent2"/>
                </a:solidFill>
                <a:latin typeface="Times New Roman" pitchFamily="18" charset="0"/>
                <a:cs typeface="Times New Roman" pitchFamily="18" charset="0"/>
              </a:rPr>
            </a:br>
            <a:r>
              <a:rPr lang="en-US" sz="3200" b="1" dirty="0" smtClean="0">
                <a:solidFill>
                  <a:schemeClr val="accent2"/>
                </a:solidFill>
                <a:latin typeface="Times New Roman" pitchFamily="18" charset="0"/>
                <a:cs typeface="Times New Roman" pitchFamily="18" charset="0"/>
              </a:rPr>
              <a:t>(CO)</a:t>
            </a:r>
            <a:endParaRPr lang="en-US" sz="3200" b="1" dirty="0">
              <a:solidFill>
                <a:schemeClr val="accent2"/>
              </a:solidFill>
              <a:latin typeface="Times New Roman" pitchFamily="18" charset="0"/>
              <a:cs typeface="Times New Roman" pitchFamily="18" charset="0"/>
            </a:endParaRPr>
          </a:p>
        </p:txBody>
      </p:sp>
      <p:sp>
        <p:nvSpPr>
          <p:cNvPr id="73" name="Rectangle 72"/>
          <p:cNvSpPr/>
          <p:nvPr/>
        </p:nvSpPr>
        <p:spPr>
          <a:xfrm>
            <a:off x="2171700" y="1309688"/>
            <a:ext cx="4991100" cy="510540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10244" name="Group 73"/>
          <p:cNvGrpSpPr>
            <a:grpSpLocks/>
          </p:cNvGrpSpPr>
          <p:nvPr/>
        </p:nvGrpSpPr>
        <p:grpSpPr bwMode="auto">
          <a:xfrm>
            <a:off x="1868488" y="1565275"/>
            <a:ext cx="5147959" cy="2076450"/>
            <a:chOff x="1868805" y="1760538"/>
            <a:chExt cx="5222438" cy="2172017"/>
          </a:xfrm>
        </p:grpSpPr>
        <p:sp>
          <p:nvSpPr>
            <p:cNvPr id="75" name="Oval 74"/>
            <p:cNvSpPr/>
            <p:nvPr/>
          </p:nvSpPr>
          <p:spPr>
            <a:xfrm>
              <a:off x="5357068" y="2137486"/>
              <a:ext cx="1734175" cy="1735289"/>
            </a:xfrm>
            <a:prstGeom prst="ellipse">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6" name="Oval 75"/>
            <p:cNvSpPr/>
            <p:nvPr/>
          </p:nvSpPr>
          <p:spPr>
            <a:xfrm>
              <a:off x="5526337" y="2305204"/>
              <a:ext cx="1398955" cy="13998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grpSp>
          <p:nvGrpSpPr>
            <p:cNvPr id="10257" name="Group 76"/>
            <p:cNvGrpSpPr>
              <a:grpSpLocks/>
            </p:cNvGrpSpPr>
            <p:nvPr/>
          </p:nvGrpSpPr>
          <p:grpSpPr bwMode="auto">
            <a:xfrm>
              <a:off x="1868805" y="1760538"/>
              <a:ext cx="3657600" cy="2172017"/>
              <a:chOff x="1859280" y="1760538"/>
              <a:chExt cx="3657600" cy="2172017"/>
            </a:xfrm>
          </p:grpSpPr>
          <p:sp>
            <p:nvSpPr>
              <p:cNvPr id="78" name="Freeform 77"/>
              <p:cNvSpPr/>
              <p:nvPr/>
            </p:nvSpPr>
            <p:spPr>
              <a:xfrm>
                <a:off x="1859280" y="1760538"/>
                <a:ext cx="311985" cy="237461"/>
              </a:xfrm>
              <a:custGeom>
                <a:avLst/>
                <a:gdLst>
                  <a:gd name="connsiteX0" fmla="*/ 304800 w 311150"/>
                  <a:gd name="connsiteY0" fmla="*/ 0 h 234950"/>
                  <a:gd name="connsiteX1" fmla="*/ 0 w 311150"/>
                  <a:gd name="connsiteY1" fmla="*/ 149225 h 234950"/>
                  <a:gd name="connsiteX2" fmla="*/ 311150 w 311150"/>
                  <a:gd name="connsiteY2" fmla="*/ 234950 h 234950"/>
                  <a:gd name="connsiteX3" fmla="*/ 304800 w 311150"/>
                  <a:gd name="connsiteY3" fmla="*/ 0 h 234950"/>
                  <a:gd name="connsiteX0" fmla="*/ 295275 w 301625"/>
                  <a:gd name="connsiteY0" fmla="*/ 0 h 234950"/>
                  <a:gd name="connsiteX1" fmla="*/ 0 w 301625"/>
                  <a:gd name="connsiteY1" fmla="*/ 156369 h 234950"/>
                  <a:gd name="connsiteX2" fmla="*/ 301625 w 301625"/>
                  <a:gd name="connsiteY2" fmla="*/ 234950 h 234950"/>
                  <a:gd name="connsiteX3" fmla="*/ 295275 w 301625"/>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27 w 309720"/>
                  <a:gd name="connsiteY0" fmla="*/ 0 h 237331"/>
                  <a:gd name="connsiteX1" fmla="*/ 827 w 309720"/>
                  <a:gd name="connsiteY1" fmla="*/ 161131 h 237331"/>
                  <a:gd name="connsiteX2" fmla="*/ 309596 w 309720"/>
                  <a:gd name="connsiteY2" fmla="*/ 237331 h 237331"/>
                  <a:gd name="connsiteX3" fmla="*/ 305627 w 309720"/>
                  <a:gd name="connsiteY3" fmla="*/ 0 h 237331"/>
                  <a:gd name="connsiteX0" fmla="*/ 305643 w 305643"/>
                  <a:gd name="connsiteY0" fmla="*/ 0 h 237331"/>
                  <a:gd name="connsiteX1" fmla="*/ 843 w 305643"/>
                  <a:gd name="connsiteY1" fmla="*/ 161131 h 237331"/>
                  <a:gd name="connsiteX2" fmla="*/ 304849 w 305643"/>
                  <a:gd name="connsiteY2" fmla="*/ 237331 h 237331"/>
                  <a:gd name="connsiteX3" fmla="*/ 305643 w 305643"/>
                  <a:gd name="connsiteY3" fmla="*/ 0 h 237331"/>
                  <a:gd name="connsiteX0" fmla="*/ 305805 w 305805"/>
                  <a:gd name="connsiteY0" fmla="*/ 0 h 237713"/>
                  <a:gd name="connsiteX1" fmla="*/ 1005 w 305805"/>
                  <a:gd name="connsiteY1" fmla="*/ 161131 h 237713"/>
                  <a:gd name="connsiteX2" fmla="*/ 305011 w 305805"/>
                  <a:gd name="connsiteY2" fmla="*/ 237331 h 237713"/>
                  <a:gd name="connsiteX3" fmla="*/ 305805 w 305805"/>
                  <a:gd name="connsiteY3" fmla="*/ 0 h 237713"/>
                  <a:gd name="connsiteX0" fmla="*/ 306764 w 306764"/>
                  <a:gd name="connsiteY0" fmla="*/ 0 h 237734"/>
                  <a:gd name="connsiteX1" fmla="*/ 1964 w 306764"/>
                  <a:gd name="connsiteY1" fmla="*/ 161131 h 237734"/>
                  <a:gd name="connsiteX2" fmla="*/ 305970 w 306764"/>
                  <a:gd name="connsiteY2" fmla="*/ 237331 h 237734"/>
                  <a:gd name="connsiteX3" fmla="*/ 306764 w 306764"/>
                  <a:gd name="connsiteY3" fmla="*/ 0 h 237734"/>
                </a:gdLst>
                <a:ahLst/>
                <a:cxnLst>
                  <a:cxn ang="0">
                    <a:pos x="connsiteX0" y="connsiteY0"/>
                  </a:cxn>
                  <a:cxn ang="0">
                    <a:pos x="connsiteX1" y="connsiteY1"/>
                  </a:cxn>
                  <a:cxn ang="0">
                    <a:pos x="connsiteX2" y="connsiteY2"/>
                  </a:cxn>
                  <a:cxn ang="0">
                    <a:pos x="connsiteX3" y="connsiteY3"/>
                  </a:cxn>
                </a:cxnLst>
                <a:rect l="l" t="t" r="r" b="b"/>
                <a:pathLst>
                  <a:path w="306764" h="237734">
                    <a:moveTo>
                      <a:pt x="306764" y="0"/>
                    </a:moveTo>
                    <a:cubicBezTo>
                      <a:pt x="258346" y="6879"/>
                      <a:pt x="21808" y="82815"/>
                      <a:pt x="1964" y="161131"/>
                    </a:cubicBezTo>
                    <a:cubicBezTo>
                      <a:pt x="-21319" y="203994"/>
                      <a:pt x="167328" y="242094"/>
                      <a:pt x="305970" y="237331"/>
                    </a:cubicBezTo>
                    <a:cubicBezTo>
                      <a:pt x="307028" y="157427"/>
                      <a:pt x="305706" y="79904"/>
                      <a:pt x="306764" y="0"/>
                    </a:cubicBezTo>
                    <a:close/>
                  </a:path>
                </a:pathLst>
              </a:custGeom>
              <a:gradFill flip="none" rotWithShape="1">
                <a:gsLst>
                  <a:gs pos="0">
                    <a:schemeClr val="accent2">
                      <a:lumMod val="50000"/>
                    </a:schemeClr>
                  </a:gs>
                  <a:gs pos="100000">
                    <a:schemeClr val="accent2"/>
                  </a:gs>
                </a:gsLst>
                <a:lin ang="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9" name="Freeform 78"/>
              <p:cNvSpPr/>
              <p:nvPr/>
            </p:nvSpPr>
            <p:spPr>
              <a:xfrm>
                <a:off x="1859280" y="1919952"/>
                <a:ext cx="3657531" cy="2012603"/>
              </a:xfrm>
              <a:custGeom>
                <a:avLst/>
                <a:gdLst>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0" h="2012315">
                    <a:moveTo>
                      <a:pt x="0" y="0"/>
                    </a:moveTo>
                    <a:cubicBezTo>
                      <a:pt x="21590" y="66675"/>
                      <a:pt x="205105" y="76200"/>
                      <a:pt x="312420" y="76200"/>
                    </a:cubicBezTo>
                    <a:lnTo>
                      <a:pt x="3078480" y="60960"/>
                    </a:lnTo>
                    <a:lnTo>
                      <a:pt x="3657600" y="990600"/>
                    </a:lnTo>
                    <a:lnTo>
                      <a:pt x="3108960" y="1988820"/>
                    </a:lnTo>
                    <a:lnTo>
                      <a:pt x="198120" y="2012315"/>
                    </a:lnTo>
                    <a:cubicBezTo>
                      <a:pt x="135255" y="2004060"/>
                      <a:pt x="5715" y="2011680"/>
                      <a:pt x="0" y="1943100"/>
                    </a:cubicBezTo>
                    <a:lnTo>
                      <a:pt x="0" y="0"/>
                    </a:lnTo>
                    <a:close/>
                  </a:path>
                </a:pathLst>
              </a:custGeom>
              <a:gradFill flip="none" rotWithShape="1">
                <a:gsLst>
                  <a:gs pos="0">
                    <a:schemeClr val="accent2">
                      <a:lumMod val="50000"/>
                    </a:schemeClr>
                  </a:gs>
                  <a:gs pos="70000">
                    <a:schemeClr val="accent2"/>
                  </a:gs>
                  <a:gs pos="100000">
                    <a:schemeClr val="accent2">
                      <a:lumMod val="60000"/>
                      <a:lumOff val="40000"/>
                    </a:schemeClr>
                  </a:gs>
                </a:gsLst>
                <a:lin ang="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grpSp>
      <p:grpSp>
        <p:nvGrpSpPr>
          <p:cNvPr id="10245" name="Group 79"/>
          <p:cNvGrpSpPr>
            <a:grpSpLocks/>
          </p:cNvGrpSpPr>
          <p:nvPr/>
        </p:nvGrpSpPr>
        <p:grpSpPr bwMode="auto">
          <a:xfrm>
            <a:off x="1868488" y="3959225"/>
            <a:ext cx="4997449" cy="2078038"/>
            <a:chOff x="1868805" y="1760538"/>
            <a:chExt cx="5224096" cy="2172017"/>
          </a:xfrm>
        </p:grpSpPr>
        <p:sp>
          <p:nvSpPr>
            <p:cNvPr id="81" name="Oval 80"/>
            <p:cNvSpPr/>
            <p:nvPr/>
          </p:nvSpPr>
          <p:spPr>
            <a:xfrm>
              <a:off x="5358726" y="2059211"/>
              <a:ext cx="1734175" cy="1733962"/>
            </a:xfrm>
            <a:prstGeom prst="ellipse">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2" name="Oval 81"/>
            <p:cNvSpPr/>
            <p:nvPr/>
          </p:nvSpPr>
          <p:spPr>
            <a:xfrm>
              <a:off x="5526337" y="2210207"/>
              <a:ext cx="1398955" cy="1398786"/>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grpSp>
          <p:nvGrpSpPr>
            <p:cNvPr id="10252" name="Group 82"/>
            <p:cNvGrpSpPr>
              <a:grpSpLocks/>
            </p:cNvGrpSpPr>
            <p:nvPr/>
          </p:nvGrpSpPr>
          <p:grpSpPr bwMode="auto">
            <a:xfrm>
              <a:off x="1868805" y="1760538"/>
              <a:ext cx="3657600" cy="2172017"/>
              <a:chOff x="1859280" y="1760538"/>
              <a:chExt cx="3657600" cy="2172017"/>
            </a:xfrm>
          </p:grpSpPr>
          <p:sp>
            <p:nvSpPr>
              <p:cNvPr id="84" name="Freeform 83"/>
              <p:cNvSpPr/>
              <p:nvPr/>
            </p:nvSpPr>
            <p:spPr>
              <a:xfrm>
                <a:off x="1859280" y="1760538"/>
                <a:ext cx="311985" cy="237280"/>
              </a:xfrm>
              <a:custGeom>
                <a:avLst/>
                <a:gdLst>
                  <a:gd name="connsiteX0" fmla="*/ 304800 w 311150"/>
                  <a:gd name="connsiteY0" fmla="*/ 0 h 234950"/>
                  <a:gd name="connsiteX1" fmla="*/ 0 w 311150"/>
                  <a:gd name="connsiteY1" fmla="*/ 149225 h 234950"/>
                  <a:gd name="connsiteX2" fmla="*/ 311150 w 311150"/>
                  <a:gd name="connsiteY2" fmla="*/ 234950 h 234950"/>
                  <a:gd name="connsiteX3" fmla="*/ 304800 w 311150"/>
                  <a:gd name="connsiteY3" fmla="*/ 0 h 234950"/>
                  <a:gd name="connsiteX0" fmla="*/ 295275 w 301625"/>
                  <a:gd name="connsiteY0" fmla="*/ 0 h 234950"/>
                  <a:gd name="connsiteX1" fmla="*/ 0 w 301625"/>
                  <a:gd name="connsiteY1" fmla="*/ 156369 h 234950"/>
                  <a:gd name="connsiteX2" fmla="*/ 301625 w 301625"/>
                  <a:gd name="connsiteY2" fmla="*/ 234950 h 234950"/>
                  <a:gd name="connsiteX3" fmla="*/ 295275 w 301625"/>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27 w 309720"/>
                  <a:gd name="connsiteY0" fmla="*/ 0 h 237331"/>
                  <a:gd name="connsiteX1" fmla="*/ 827 w 309720"/>
                  <a:gd name="connsiteY1" fmla="*/ 161131 h 237331"/>
                  <a:gd name="connsiteX2" fmla="*/ 309596 w 309720"/>
                  <a:gd name="connsiteY2" fmla="*/ 237331 h 237331"/>
                  <a:gd name="connsiteX3" fmla="*/ 305627 w 309720"/>
                  <a:gd name="connsiteY3" fmla="*/ 0 h 237331"/>
                  <a:gd name="connsiteX0" fmla="*/ 305643 w 305643"/>
                  <a:gd name="connsiteY0" fmla="*/ 0 h 237331"/>
                  <a:gd name="connsiteX1" fmla="*/ 843 w 305643"/>
                  <a:gd name="connsiteY1" fmla="*/ 161131 h 237331"/>
                  <a:gd name="connsiteX2" fmla="*/ 304849 w 305643"/>
                  <a:gd name="connsiteY2" fmla="*/ 237331 h 237331"/>
                  <a:gd name="connsiteX3" fmla="*/ 305643 w 305643"/>
                  <a:gd name="connsiteY3" fmla="*/ 0 h 237331"/>
                  <a:gd name="connsiteX0" fmla="*/ 305805 w 305805"/>
                  <a:gd name="connsiteY0" fmla="*/ 0 h 237713"/>
                  <a:gd name="connsiteX1" fmla="*/ 1005 w 305805"/>
                  <a:gd name="connsiteY1" fmla="*/ 161131 h 237713"/>
                  <a:gd name="connsiteX2" fmla="*/ 305011 w 305805"/>
                  <a:gd name="connsiteY2" fmla="*/ 237331 h 237713"/>
                  <a:gd name="connsiteX3" fmla="*/ 305805 w 305805"/>
                  <a:gd name="connsiteY3" fmla="*/ 0 h 237713"/>
                  <a:gd name="connsiteX0" fmla="*/ 306764 w 306764"/>
                  <a:gd name="connsiteY0" fmla="*/ 0 h 237734"/>
                  <a:gd name="connsiteX1" fmla="*/ 1964 w 306764"/>
                  <a:gd name="connsiteY1" fmla="*/ 161131 h 237734"/>
                  <a:gd name="connsiteX2" fmla="*/ 305970 w 306764"/>
                  <a:gd name="connsiteY2" fmla="*/ 237331 h 237734"/>
                  <a:gd name="connsiteX3" fmla="*/ 306764 w 306764"/>
                  <a:gd name="connsiteY3" fmla="*/ 0 h 237734"/>
                </a:gdLst>
                <a:ahLst/>
                <a:cxnLst>
                  <a:cxn ang="0">
                    <a:pos x="connsiteX0" y="connsiteY0"/>
                  </a:cxn>
                  <a:cxn ang="0">
                    <a:pos x="connsiteX1" y="connsiteY1"/>
                  </a:cxn>
                  <a:cxn ang="0">
                    <a:pos x="connsiteX2" y="connsiteY2"/>
                  </a:cxn>
                  <a:cxn ang="0">
                    <a:pos x="connsiteX3" y="connsiteY3"/>
                  </a:cxn>
                </a:cxnLst>
                <a:rect l="l" t="t" r="r" b="b"/>
                <a:pathLst>
                  <a:path w="306764" h="237734">
                    <a:moveTo>
                      <a:pt x="306764" y="0"/>
                    </a:moveTo>
                    <a:cubicBezTo>
                      <a:pt x="258346" y="6879"/>
                      <a:pt x="21808" y="82815"/>
                      <a:pt x="1964" y="161131"/>
                    </a:cubicBezTo>
                    <a:cubicBezTo>
                      <a:pt x="-21319" y="203994"/>
                      <a:pt x="167328" y="242094"/>
                      <a:pt x="305970" y="237331"/>
                    </a:cubicBezTo>
                    <a:cubicBezTo>
                      <a:pt x="307028" y="157427"/>
                      <a:pt x="305706" y="79904"/>
                      <a:pt x="306764" y="0"/>
                    </a:cubicBezTo>
                    <a:close/>
                  </a:path>
                </a:pathLst>
              </a:custGeom>
              <a:gradFill flip="none" rotWithShape="1">
                <a:gsLst>
                  <a:gs pos="0">
                    <a:schemeClr val="accent1">
                      <a:lumMod val="50000"/>
                    </a:schemeClr>
                  </a:gs>
                  <a:gs pos="100000">
                    <a:schemeClr val="accent1"/>
                  </a:gs>
                </a:gsLst>
                <a:lin ang="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5" name="Freeform 84"/>
              <p:cNvSpPr/>
              <p:nvPr/>
            </p:nvSpPr>
            <p:spPr>
              <a:xfrm>
                <a:off x="1859280" y="1919830"/>
                <a:ext cx="3657531" cy="2012725"/>
              </a:xfrm>
              <a:custGeom>
                <a:avLst/>
                <a:gdLst>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0" h="2012315">
                    <a:moveTo>
                      <a:pt x="0" y="0"/>
                    </a:moveTo>
                    <a:cubicBezTo>
                      <a:pt x="21590" y="66675"/>
                      <a:pt x="205105" y="76200"/>
                      <a:pt x="312420" y="76200"/>
                    </a:cubicBezTo>
                    <a:lnTo>
                      <a:pt x="3078480" y="60960"/>
                    </a:lnTo>
                    <a:lnTo>
                      <a:pt x="3657600" y="990600"/>
                    </a:lnTo>
                    <a:lnTo>
                      <a:pt x="3108960" y="1988820"/>
                    </a:lnTo>
                    <a:lnTo>
                      <a:pt x="198120" y="2012315"/>
                    </a:lnTo>
                    <a:cubicBezTo>
                      <a:pt x="135255" y="2004060"/>
                      <a:pt x="5715" y="2011680"/>
                      <a:pt x="0" y="1943100"/>
                    </a:cubicBezTo>
                    <a:lnTo>
                      <a:pt x="0" y="0"/>
                    </a:lnTo>
                    <a:close/>
                  </a:path>
                </a:pathLst>
              </a:custGeom>
              <a:gradFill flip="none" rotWithShape="1">
                <a:gsLst>
                  <a:gs pos="0">
                    <a:schemeClr val="accent1">
                      <a:lumMod val="50000"/>
                    </a:schemeClr>
                  </a:gs>
                  <a:gs pos="70000">
                    <a:schemeClr val="accent1"/>
                  </a:gs>
                  <a:gs pos="100000">
                    <a:schemeClr val="accent1">
                      <a:lumMod val="60000"/>
                      <a:lumOff val="40000"/>
                    </a:schemeClr>
                  </a:gs>
                </a:gsLst>
                <a:lin ang="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grpSp>
      <p:sp>
        <p:nvSpPr>
          <p:cNvPr id="10246" name="Rectangle 32"/>
          <p:cNvSpPr>
            <a:spLocks noChangeArrowheads="1"/>
          </p:cNvSpPr>
          <p:nvPr/>
        </p:nvSpPr>
        <p:spPr bwMode="auto">
          <a:xfrm>
            <a:off x="2081213" y="1817688"/>
            <a:ext cx="279241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Là một </a:t>
            </a:r>
            <a:r>
              <a:rPr lang="en-US" sz="1600" dirty="0">
                <a:solidFill>
                  <a:schemeClr val="bg1"/>
                </a:solidFill>
                <a:latin typeface="Times New Roman" pitchFamily="18" charset="0"/>
                <a:cs typeface="Times New Roman" pitchFamily="18" charset="0"/>
              </a:rPr>
              <a:t>chứng từ quan trọng trong xuất nhập khẩu</a:t>
            </a:r>
            <a:br>
              <a:rPr lang="en-US" sz="1600" dirty="0">
                <a:solidFill>
                  <a:schemeClr val="bg1"/>
                </a:solidFill>
                <a:latin typeface="Times New Roman" pitchFamily="18" charset="0"/>
                <a:cs typeface="Times New Roman" pitchFamily="18" charset="0"/>
              </a:rPr>
            </a:br>
            <a:endParaRPr lang="en-US" sz="1600" dirty="0">
              <a:solidFill>
                <a:schemeClr val="bg1"/>
              </a:solidFill>
              <a:latin typeface="Times New Roman" pitchFamily="18" charset="0"/>
              <a:cs typeface="Times New Roman" pitchFamily="18" charset="0"/>
            </a:endParaRPr>
          </a:p>
          <a:p>
            <a:pPr marL="285750" indent="-285750">
              <a:buFont typeface="Arial" pitchFamily="34" charset="0"/>
              <a:buChar char="•"/>
            </a:pPr>
            <a:r>
              <a:rPr lang="en-US" sz="1600" dirty="0">
                <a:solidFill>
                  <a:schemeClr val="bg1"/>
                </a:solidFill>
                <a:latin typeface="Times New Roman" pitchFamily="18" charset="0"/>
                <a:cs typeface="Times New Roman" pitchFamily="18" charset="0"/>
              </a:rPr>
              <a:t>C</a:t>
            </a:r>
            <a:r>
              <a:rPr lang="en-US" sz="1600" dirty="0" smtClean="0">
                <a:solidFill>
                  <a:schemeClr val="bg1"/>
                </a:solidFill>
                <a:latin typeface="Times New Roman" pitchFamily="18" charset="0"/>
                <a:cs typeface="Times New Roman" pitchFamily="18" charset="0"/>
              </a:rPr>
              <a:t>ho </a:t>
            </a:r>
            <a:r>
              <a:rPr lang="en-US" sz="1600" dirty="0">
                <a:solidFill>
                  <a:schemeClr val="bg1"/>
                </a:solidFill>
                <a:latin typeface="Times New Roman" pitchFamily="18" charset="0"/>
                <a:cs typeface="Times New Roman" pitchFamily="18" charset="0"/>
              </a:rPr>
              <a:t>biết nguồn gốc xuất xứ của hàng hóa được sản xuất tại vùng lãnh thổ, hay quốc gia nào</a:t>
            </a:r>
          </a:p>
        </p:txBody>
      </p:sp>
      <p:sp>
        <p:nvSpPr>
          <p:cNvPr id="10247" name="Rectangle 32"/>
          <p:cNvSpPr>
            <a:spLocks noChangeArrowheads="1"/>
          </p:cNvSpPr>
          <p:nvPr/>
        </p:nvSpPr>
        <p:spPr bwMode="auto">
          <a:xfrm>
            <a:off x="2081213" y="4373752"/>
            <a:ext cx="279241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solidFill>
                  <a:schemeClr val="accent6">
                    <a:lumMod val="40000"/>
                    <a:lumOff val="60000"/>
                  </a:schemeClr>
                </a:solidFill>
                <a:latin typeface="Times New Roman" pitchFamily="18" charset="0"/>
                <a:cs typeface="Times New Roman" pitchFamily="18" charset="0"/>
              </a:rPr>
              <a:t>C</a:t>
            </a:r>
            <a:r>
              <a:rPr lang="en-US" sz="1600" dirty="0" smtClean="0">
                <a:solidFill>
                  <a:schemeClr val="accent6">
                    <a:lumMod val="40000"/>
                    <a:lumOff val="60000"/>
                  </a:schemeClr>
                </a:solidFill>
                <a:latin typeface="Times New Roman" pitchFamily="18" charset="0"/>
                <a:cs typeface="Times New Roman" pitchFamily="18" charset="0"/>
              </a:rPr>
              <a:t>hứng </a:t>
            </a:r>
            <a:r>
              <a:rPr lang="en-US" sz="1600" dirty="0">
                <a:solidFill>
                  <a:schemeClr val="accent6">
                    <a:lumMod val="40000"/>
                    <a:lumOff val="60000"/>
                  </a:schemeClr>
                </a:solidFill>
                <a:latin typeface="Times New Roman" pitchFamily="18" charset="0"/>
                <a:cs typeface="Times New Roman" pitchFamily="18" charset="0"/>
              </a:rPr>
              <a:t>minh hàng hóa có xuất xứ rõ ràng, hợp pháp về thuế quan các quy định khác của pháp luật về XNK của hai nước nhập và xuất </a:t>
            </a:r>
            <a:r>
              <a:rPr lang="en-US" sz="1600" dirty="0" smtClean="0">
                <a:solidFill>
                  <a:schemeClr val="accent6">
                    <a:lumMod val="40000"/>
                    <a:lumOff val="60000"/>
                  </a:schemeClr>
                </a:solidFill>
                <a:latin typeface="Times New Roman" pitchFamily="18" charset="0"/>
                <a:cs typeface="Times New Roman" pitchFamily="18" charset="0"/>
              </a:rPr>
              <a:t>khẩu. </a:t>
            </a:r>
            <a:r>
              <a:rPr lang="en-US" sz="1600" dirty="0">
                <a:solidFill>
                  <a:schemeClr val="bg1"/>
                </a:solidFill>
                <a:latin typeface="Times New Roman" pitchFamily="18" charset="0"/>
                <a:cs typeface="Times New Roman" pitchFamily="18" charset="0"/>
              </a:rPr>
              <a:t/>
            </a:r>
            <a:br>
              <a:rPr lang="en-US" sz="1600" dirty="0">
                <a:solidFill>
                  <a:schemeClr val="bg1"/>
                </a:solidFill>
                <a:latin typeface="Times New Roman" pitchFamily="18" charset="0"/>
                <a:cs typeface="Times New Roman" pitchFamily="18" charset="0"/>
              </a:rPr>
            </a:br>
            <a:endParaRPr lang="en-US" sz="1600" dirty="0">
              <a:solidFill>
                <a:schemeClr val="bg1"/>
              </a:solidFill>
              <a:latin typeface="Times New Roman" pitchFamily="18" charset="0"/>
              <a:cs typeface="Times New Roman" pitchFamily="18" charset="0"/>
            </a:endParaRPr>
          </a:p>
        </p:txBody>
      </p:sp>
      <p:sp>
        <p:nvSpPr>
          <p:cNvPr id="3" name="TextBox 2"/>
          <p:cNvSpPr txBox="1"/>
          <p:nvPr/>
        </p:nvSpPr>
        <p:spPr>
          <a:xfrm>
            <a:off x="5564873" y="2310130"/>
            <a:ext cx="1112837" cy="830997"/>
          </a:xfrm>
          <a:prstGeom prst="rect">
            <a:avLst/>
          </a:prstGeom>
          <a:noFill/>
        </p:spPr>
        <p:txBody>
          <a:bodyPr>
            <a:spAutoFit/>
          </a:bodyPr>
          <a:lstStyle/>
          <a:p>
            <a:pPr algn="ctr" eaLnBrk="1" hangingPunct="1">
              <a:defRPr/>
            </a:pPr>
            <a:r>
              <a:rPr lang="en-US" sz="2400" b="1" dirty="0" smtClean="0">
                <a:solidFill>
                  <a:schemeClr val="accent2">
                    <a:lumMod val="75000"/>
                  </a:schemeClr>
                </a:solidFill>
                <a:latin typeface="Times New Roman" pitchFamily="18" charset="0"/>
                <a:cs typeface="Times New Roman" pitchFamily="18" charset="0"/>
              </a:rPr>
              <a:t>CO là gì?</a:t>
            </a:r>
            <a:endParaRPr lang="en-US" sz="2400" b="1" dirty="0">
              <a:solidFill>
                <a:schemeClr val="accent2">
                  <a:lumMod val="75000"/>
                </a:schemeClr>
              </a:solidFill>
              <a:latin typeface="Times New Roman" pitchFamily="18" charset="0"/>
              <a:cs typeface="Times New Roman" pitchFamily="18" charset="0"/>
            </a:endParaRPr>
          </a:p>
        </p:txBody>
      </p:sp>
      <p:sp>
        <p:nvSpPr>
          <p:cNvPr id="89" name="TextBox 88"/>
          <p:cNvSpPr txBox="1"/>
          <p:nvPr/>
        </p:nvSpPr>
        <p:spPr>
          <a:xfrm>
            <a:off x="5429249" y="4517141"/>
            <a:ext cx="1276349" cy="1200329"/>
          </a:xfrm>
          <a:prstGeom prst="rect">
            <a:avLst/>
          </a:prstGeom>
          <a:noFill/>
        </p:spPr>
        <p:txBody>
          <a:bodyPr wrap="square">
            <a:spAutoFit/>
          </a:bodyPr>
          <a:lstStyle/>
          <a:p>
            <a:pPr algn="ctr" eaLnBrk="1" hangingPunct="1">
              <a:defRPr/>
            </a:pPr>
            <a:r>
              <a:rPr lang="en-US" sz="2400" b="1" dirty="0" smtClean="0">
                <a:solidFill>
                  <a:schemeClr val="accent1">
                    <a:lumMod val="75000"/>
                  </a:schemeClr>
                </a:solidFill>
                <a:latin typeface="Times New Roman" pitchFamily="18" charset="0"/>
                <a:cs typeface="Times New Roman" pitchFamily="18" charset="0"/>
              </a:rPr>
              <a:t>Mục đích là gì?</a:t>
            </a:r>
            <a:endParaRPr lang="en-US" sz="2400" b="1" dirty="0">
              <a:solidFill>
                <a:schemeClr val="accent1">
                  <a:lumMod val="75000"/>
                </a:schemeClr>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VINATRAIN EDUCATION SYSTEM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17594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9" name="Rectangle 38"/>
          <p:cNvSpPr/>
          <p:nvPr/>
        </p:nvSpPr>
        <p:spPr>
          <a:xfrm>
            <a:off x="15541" y="1163262"/>
            <a:ext cx="9036718" cy="1351740"/>
          </a:xfrm>
          <a:prstGeom prst="rect">
            <a:avLst/>
          </a:prstGeom>
          <a:gradFill flip="none" rotWithShape="1">
            <a:gsLst>
              <a:gs pos="0">
                <a:srgbClr val="EEEBE6">
                  <a:shade val="30000"/>
                  <a:satMod val="115000"/>
                  <a:alpha val="0"/>
                  <a:lumMod val="48000"/>
                  <a:lumOff val="52000"/>
                </a:srgbClr>
              </a:gs>
              <a:gs pos="25000">
                <a:srgbClr val="E7E2E5">
                  <a:lumMod val="63000"/>
                  <a:lumOff val="37000"/>
                </a:srgbClr>
              </a:gs>
              <a:gs pos="50000">
                <a:srgbClr val="EEE6EB"/>
              </a:gs>
              <a:gs pos="97917">
                <a:srgbClr val="EEEBE6">
                  <a:shade val="100000"/>
                  <a:satMod val="115000"/>
                  <a:lumMod val="100000"/>
                  <a:alpha val="0"/>
                </a:srgbClr>
              </a:gs>
              <a:gs pos="85000">
                <a:srgbClr val="EEEBE6">
                  <a:shade val="100000"/>
                  <a:satMod val="115000"/>
                  <a:alpha val="52000"/>
                  <a:lumMod val="93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8" name="Rectangle 37"/>
          <p:cNvSpPr/>
          <p:nvPr/>
        </p:nvSpPr>
        <p:spPr>
          <a:xfrm>
            <a:off x="15541" y="4956367"/>
            <a:ext cx="9036718" cy="1351740"/>
          </a:xfrm>
          <a:prstGeom prst="rect">
            <a:avLst/>
          </a:prstGeom>
          <a:gradFill flip="none" rotWithShape="1">
            <a:gsLst>
              <a:gs pos="0">
                <a:srgbClr val="EEEBE6">
                  <a:shade val="30000"/>
                  <a:satMod val="115000"/>
                  <a:alpha val="0"/>
                  <a:lumMod val="48000"/>
                  <a:lumOff val="52000"/>
                </a:srgbClr>
              </a:gs>
              <a:gs pos="25000">
                <a:srgbClr val="E7E2E5">
                  <a:lumMod val="63000"/>
                  <a:lumOff val="37000"/>
                </a:srgbClr>
              </a:gs>
              <a:gs pos="50000">
                <a:srgbClr val="EEE6EB"/>
              </a:gs>
              <a:gs pos="97917">
                <a:srgbClr val="EEEBE6">
                  <a:shade val="100000"/>
                  <a:satMod val="115000"/>
                  <a:lumMod val="100000"/>
                  <a:alpha val="0"/>
                </a:srgbClr>
              </a:gs>
              <a:gs pos="85000">
                <a:srgbClr val="EEEBE6">
                  <a:shade val="100000"/>
                  <a:satMod val="115000"/>
                  <a:alpha val="52000"/>
                  <a:lumMod val="93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5" name="Rectangle 24"/>
          <p:cNvSpPr/>
          <p:nvPr/>
        </p:nvSpPr>
        <p:spPr>
          <a:xfrm>
            <a:off x="15541" y="3058621"/>
            <a:ext cx="9036718" cy="1351740"/>
          </a:xfrm>
          <a:prstGeom prst="rect">
            <a:avLst/>
          </a:prstGeom>
          <a:gradFill flip="none" rotWithShape="1">
            <a:gsLst>
              <a:gs pos="0">
                <a:srgbClr val="EEEBE6">
                  <a:shade val="30000"/>
                  <a:satMod val="115000"/>
                  <a:alpha val="0"/>
                  <a:lumMod val="48000"/>
                  <a:lumOff val="52000"/>
                </a:srgbClr>
              </a:gs>
              <a:gs pos="25000">
                <a:srgbClr val="E7E2E5">
                  <a:lumMod val="63000"/>
                  <a:lumOff val="37000"/>
                </a:srgbClr>
              </a:gs>
              <a:gs pos="50000">
                <a:srgbClr val="EEE6EB"/>
              </a:gs>
              <a:gs pos="97917">
                <a:srgbClr val="EEEBE6">
                  <a:shade val="100000"/>
                  <a:satMod val="115000"/>
                  <a:lumMod val="100000"/>
                  <a:alpha val="0"/>
                </a:srgbClr>
              </a:gs>
              <a:gs pos="85000">
                <a:srgbClr val="EEEBE6">
                  <a:shade val="100000"/>
                  <a:satMod val="115000"/>
                  <a:alpha val="52000"/>
                  <a:lumMod val="93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Freeform 6"/>
          <p:cNvSpPr/>
          <p:nvPr/>
        </p:nvSpPr>
        <p:spPr>
          <a:xfrm>
            <a:off x="1635125" y="4759325"/>
            <a:ext cx="1712913" cy="196850"/>
          </a:xfrm>
          <a:custGeom>
            <a:avLst/>
            <a:gdLst>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95435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95435 h 197816"/>
              <a:gd name="connsiteX0" fmla="*/ 1712118 w 1712279"/>
              <a:gd name="connsiteY0" fmla="*/ 195435 h 197816"/>
              <a:gd name="connsiteX1" fmla="*/ 1566862 w 1712279"/>
              <a:gd name="connsiteY1" fmla="*/ 195435 h 197816"/>
              <a:gd name="connsiteX2" fmla="*/ 0 w 1712279"/>
              <a:gd name="connsiteY2" fmla="*/ 197816 h 197816"/>
              <a:gd name="connsiteX3" fmla="*/ 159543 w 1712279"/>
              <a:gd name="connsiteY3" fmla="*/ 172 h 197816"/>
              <a:gd name="connsiteX4" fmla="*/ 1588293 w 1712279"/>
              <a:gd name="connsiteY4" fmla="*/ 4935 h 197816"/>
              <a:gd name="connsiteX5" fmla="*/ 1712118 w 1712279"/>
              <a:gd name="connsiteY5" fmla="*/ 195435 h 197816"/>
              <a:gd name="connsiteX0" fmla="*/ 1712118 w 1712470"/>
              <a:gd name="connsiteY0" fmla="*/ 195435 h 197816"/>
              <a:gd name="connsiteX1" fmla="*/ 1566862 w 1712470"/>
              <a:gd name="connsiteY1" fmla="*/ 195435 h 197816"/>
              <a:gd name="connsiteX2" fmla="*/ 0 w 1712470"/>
              <a:gd name="connsiteY2" fmla="*/ 197816 h 197816"/>
              <a:gd name="connsiteX3" fmla="*/ 159543 w 1712470"/>
              <a:gd name="connsiteY3" fmla="*/ 172 h 197816"/>
              <a:gd name="connsiteX4" fmla="*/ 1588293 w 1712470"/>
              <a:gd name="connsiteY4" fmla="*/ 4935 h 197816"/>
              <a:gd name="connsiteX5" fmla="*/ 1712118 w 1712470"/>
              <a:gd name="connsiteY5" fmla="*/ 195435 h 197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70" h="197816">
                <a:moveTo>
                  <a:pt x="1712118" y="195435"/>
                </a:moveTo>
                <a:lnTo>
                  <a:pt x="1566862" y="195435"/>
                </a:lnTo>
                <a:lnTo>
                  <a:pt x="0" y="197816"/>
                </a:lnTo>
                <a:cubicBezTo>
                  <a:pt x="10318" y="36685"/>
                  <a:pt x="15875" y="-3003"/>
                  <a:pt x="159543" y="172"/>
                </a:cubicBezTo>
                <a:lnTo>
                  <a:pt x="1588293" y="4935"/>
                </a:lnTo>
                <a:cubicBezTo>
                  <a:pt x="1715292" y="1760"/>
                  <a:pt x="1713706" y="67641"/>
                  <a:pt x="1712118" y="195435"/>
                </a:cubicBezTo>
                <a:close/>
              </a:path>
            </a:pathLst>
          </a:custGeom>
          <a:gradFill flip="none" rotWithShape="1">
            <a:gsLst>
              <a:gs pos="0">
                <a:srgbClr val="266568"/>
              </a:gs>
              <a:gs pos="100000">
                <a:srgbClr val="3296A0"/>
              </a:gs>
            </a:gsLst>
            <a:lin ang="54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8" name="Freeform 7"/>
          <p:cNvSpPr/>
          <p:nvPr/>
        </p:nvSpPr>
        <p:spPr>
          <a:xfrm flipV="1">
            <a:off x="1635125" y="6308725"/>
            <a:ext cx="1712913" cy="196850"/>
          </a:xfrm>
          <a:custGeom>
            <a:avLst/>
            <a:gdLst>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95435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95435 h 197816"/>
              <a:gd name="connsiteX0" fmla="*/ 1712118 w 1712279"/>
              <a:gd name="connsiteY0" fmla="*/ 195435 h 197816"/>
              <a:gd name="connsiteX1" fmla="*/ 1566862 w 1712279"/>
              <a:gd name="connsiteY1" fmla="*/ 195435 h 197816"/>
              <a:gd name="connsiteX2" fmla="*/ 0 w 1712279"/>
              <a:gd name="connsiteY2" fmla="*/ 197816 h 197816"/>
              <a:gd name="connsiteX3" fmla="*/ 159543 w 1712279"/>
              <a:gd name="connsiteY3" fmla="*/ 172 h 197816"/>
              <a:gd name="connsiteX4" fmla="*/ 1588293 w 1712279"/>
              <a:gd name="connsiteY4" fmla="*/ 4935 h 197816"/>
              <a:gd name="connsiteX5" fmla="*/ 1712118 w 1712279"/>
              <a:gd name="connsiteY5" fmla="*/ 195435 h 197816"/>
              <a:gd name="connsiteX0" fmla="*/ 1712118 w 1712470"/>
              <a:gd name="connsiteY0" fmla="*/ 195435 h 197816"/>
              <a:gd name="connsiteX1" fmla="*/ 1566862 w 1712470"/>
              <a:gd name="connsiteY1" fmla="*/ 195435 h 197816"/>
              <a:gd name="connsiteX2" fmla="*/ 0 w 1712470"/>
              <a:gd name="connsiteY2" fmla="*/ 197816 h 197816"/>
              <a:gd name="connsiteX3" fmla="*/ 159543 w 1712470"/>
              <a:gd name="connsiteY3" fmla="*/ 172 h 197816"/>
              <a:gd name="connsiteX4" fmla="*/ 1588293 w 1712470"/>
              <a:gd name="connsiteY4" fmla="*/ 4935 h 197816"/>
              <a:gd name="connsiteX5" fmla="*/ 1712118 w 1712470"/>
              <a:gd name="connsiteY5" fmla="*/ 195435 h 197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70" h="197816">
                <a:moveTo>
                  <a:pt x="1712118" y="195435"/>
                </a:moveTo>
                <a:lnTo>
                  <a:pt x="1566862" y="195435"/>
                </a:lnTo>
                <a:lnTo>
                  <a:pt x="0" y="197816"/>
                </a:lnTo>
                <a:cubicBezTo>
                  <a:pt x="10318" y="36685"/>
                  <a:pt x="15875" y="-3003"/>
                  <a:pt x="159543" y="172"/>
                </a:cubicBezTo>
                <a:lnTo>
                  <a:pt x="1588293" y="4935"/>
                </a:lnTo>
                <a:cubicBezTo>
                  <a:pt x="1715292" y="1760"/>
                  <a:pt x="1713706" y="67641"/>
                  <a:pt x="1712118" y="195435"/>
                </a:cubicBezTo>
                <a:close/>
              </a:path>
            </a:pathLst>
          </a:custGeom>
          <a:gradFill flip="none" rotWithShape="1">
            <a:gsLst>
              <a:gs pos="0">
                <a:srgbClr val="266568"/>
              </a:gs>
              <a:gs pos="99000">
                <a:srgbClr val="3296A0"/>
              </a:gs>
            </a:gsLst>
            <a:lin ang="54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 name="Freeform 8"/>
          <p:cNvSpPr/>
          <p:nvPr/>
        </p:nvSpPr>
        <p:spPr>
          <a:xfrm>
            <a:off x="1633538" y="4759325"/>
            <a:ext cx="1651000" cy="1746250"/>
          </a:xfrm>
          <a:custGeom>
            <a:avLst/>
            <a:gdLst>
              <a:gd name="connsiteX0" fmla="*/ 1638300 w 1645920"/>
              <a:gd name="connsiteY0" fmla="*/ 0 h 1752600"/>
              <a:gd name="connsiteX1" fmla="*/ 182880 w 1645920"/>
              <a:gd name="connsiteY1" fmla="*/ 15240 h 1752600"/>
              <a:gd name="connsiteX2" fmla="*/ 7620 w 1645920"/>
              <a:gd name="connsiteY2" fmla="*/ 205740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54318 w 1645920"/>
              <a:gd name="connsiteY1" fmla="*/ 17622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40 w 1645960"/>
              <a:gd name="connsiteY0" fmla="*/ 0 h 1752600"/>
              <a:gd name="connsiteX1" fmla="*/ 254358 w 1645960"/>
              <a:gd name="connsiteY1" fmla="*/ 17622 h 1752600"/>
              <a:gd name="connsiteX2" fmla="*/ 516 w 1645960"/>
              <a:gd name="connsiteY2" fmla="*/ 203358 h 1752600"/>
              <a:gd name="connsiteX3" fmla="*/ 40 w 1645960"/>
              <a:gd name="connsiteY3" fmla="*/ 1478280 h 1752600"/>
              <a:gd name="connsiteX4" fmla="*/ 243880 w 1645960"/>
              <a:gd name="connsiteY4" fmla="*/ 1752600 h 1752600"/>
              <a:gd name="connsiteX5" fmla="*/ 1645960 w 1645960"/>
              <a:gd name="connsiteY5" fmla="*/ 1737360 h 1752600"/>
              <a:gd name="connsiteX6" fmla="*/ 1546900 w 1645960"/>
              <a:gd name="connsiteY6" fmla="*/ 1417320 h 1752600"/>
              <a:gd name="connsiteX7" fmla="*/ 1569760 w 1645960"/>
              <a:gd name="connsiteY7" fmla="*/ 251460 h 1752600"/>
              <a:gd name="connsiteX8" fmla="*/ 1638340 w 1645960"/>
              <a:gd name="connsiteY8" fmla="*/ 0 h 1752600"/>
              <a:gd name="connsiteX0" fmla="*/ 1638340 w 1645960"/>
              <a:gd name="connsiteY0" fmla="*/ 0 h 1752600"/>
              <a:gd name="connsiteX1" fmla="*/ 254358 w 1645960"/>
              <a:gd name="connsiteY1" fmla="*/ 10478 h 1752600"/>
              <a:gd name="connsiteX2" fmla="*/ 516 w 1645960"/>
              <a:gd name="connsiteY2" fmla="*/ 203358 h 1752600"/>
              <a:gd name="connsiteX3" fmla="*/ 40 w 1645960"/>
              <a:gd name="connsiteY3" fmla="*/ 1478280 h 1752600"/>
              <a:gd name="connsiteX4" fmla="*/ 243880 w 1645960"/>
              <a:gd name="connsiteY4" fmla="*/ 1752600 h 1752600"/>
              <a:gd name="connsiteX5" fmla="*/ 1645960 w 1645960"/>
              <a:gd name="connsiteY5" fmla="*/ 1737360 h 1752600"/>
              <a:gd name="connsiteX6" fmla="*/ 1546900 w 1645960"/>
              <a:gd name="connsiteY6" fmla="*/ 1417320 h 1752600"/>
              <a:gd name="connsiteX7" fmla="*/ 1569760 w 1645960"/>
              <a:gd name="connsiteY7" fmla="*/ 251460 h 1752600"/>
              <a:gd name="connsiteX8" fmla="*/ 1638340 w 1645960"/>
              <a:gd name="connsiteY8" fmla="*/ 0 h 1752600"/>
              <a:gd name="connsiteX0" fmla="*/ 1638300 w 1645920"/>
              <a:gd name="connsiteY0" fmla="*/ 0 h 1752600"/>
              <a:gd name="connsiteX1" fmla="*/ 254318 w 1645920"/>
              <a:gd name="connsiteY1" fmla="*/ 10478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54318 w 1645920"/>
              <a:gd name="connsiteY1" fmla="*/ 10478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9720 w 1645920"/>
              <a:gd name="connsiteY7" fmla="*/ 246698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9720 w 1645920"/>
              <a:gd name="connsiteY7" fmla="*/ 246698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0195 w 1645920"/>
              <a:gd name="connsiteY7" fmla="*/ 337186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0195 w 1645920"/>
              <a:gd name="connsiteY7" fmla="*/ 337186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50682"/>
              <a:gd name="connsiteY0" fmla="*/ 0 h 1747838"/>
              <a:gd name="connsiteX1" fmla="*/ 294799 w 1650682"/>
              <a:gd name="connsiteY1" fmla="*/ 953 h 1747838"/>
              <a:gd name="connsiteX2" fmla="*/ 476 w 1650682"/>
              <a:gd name="connsiteY2" fmla="*/ 198596 h 1747838"/>
              <a:gd name="connsiteX3" fmla="*/ 0 w 1650682"/>
              <a:gd name="connsiteY3" fmla="*/ 1473518 h 1747838"/>
              <a:gd name="connsiteX4" fmla="*/ 243840 w 1650682"/>
              <a:gd name="connsiteY4" fmla="*/ 1747838 h 1747838"/>
              <a:gd name="connsiteX5" fmla="*/ 1650682 w 1650682"/>
              <a:gd name="connsiteY5" fmla="*/ 1739742 h 1747838"/>
              <a:gd name="connsiteX6" fmla="*/ 1563529 w 1650682"/>
              <a:gd name="connsiteY6" fmla="*/ 1412558 h 1747838"/>
              <a:gd name="connsiteX7" fmla="*/ 1564958 w 1650682"/>
              <a:gd name="connsiteY7" fmla="*/ 391955 h 1747838"/>
              <a:gd name="connsiteX8" fmla="*/ 1643062 w 1650682"/>
              <a:gd name="connsiteY8" fmla="*/ 0 h 1747838"/>
              <a:gd name="connsiteX0" fmla="*/ 1643062 w 1650682"/>
              <a:gd name="connsiteY0" fmla="*/ 0 h 1743075"/>
              <a:gd name="connsiteX1" fmla="*/ 294799 w 1650682"/>
              <a:gd name="connsiteY1" fmla="*/ 953 h 1743075"/>
              <a:gd name="connsiteX2" fmla="*/ 476 w 1650682"/>
              <a:gd name="connsiteY2" fmla="*/ 198596 h 1743075"/>
              <a:gd name="connsiteX3" fmla="*/ 0 w 1650682"/>
              <a:gd name="connsiteY3" fmla="*/ 1473518 h 1743075"/>
              <a:gd name="connsiteX4" fmla="*/ 243840 w 1650682"/>
              <a:gd name="connsiteY4" fmla="*/ 1743075 h 1743075"/>
              <a:gd name="connsiteX5" fmla="*/ 1650682 w 1650682"/>
              <a:gd name="connsiteY5" fmla="*/ 1739742 h 1743075"/>
              <a:gd name="connsiteX6" fmla="*/ 1563529 w 1650682"/>
              <a:gd name="connsiteY6" fmla="*/ 1412558 h 1743075"/>
              <a:gd name="connsiteX7" fmla="*/ 1564958 w 1650682"/>
              <a:gd name="connsiteY7" fmla="*/ 391955 h 1743075"/>
              <a:gd name="connsiteX8" fmla="*/ 1643062 w 1650682"/>
              <a:gd name="connsiteY8" fmla="*/ 0 h 1743075"/>
              <a:gd name="connsiteX0" fmla="*/ 1643062 w 1650682"/>
              <a:gd name="connsiteY0" fmla="*/ 0 h 1743076"/>
              <a:gd name="connsiteX1" fmla="*/ 294799 w 1650682"/>
              <a:gd name="connsiteY1" fmla="*/ 953 h 1743076"/>
              <a:gd name="connsiteX2" fmla="*/ 476 w 1650682"/>
              <a:gd name="connsiteY2" fmla="*/ 198596 h 1743076"/>
              <a:gd name="connsiteX3" fmla="*/ 0 w 1650682"/>
              <a:gd name="connsiteY3" fmla="*/ 1473518 h 1743076"/>
              <a:gd name="connsiteX4" fmla="*/ 243840 w 1650682"/>
              <a:gd name="connsiteY4" fmla="*/ 1743075 h 1743076"/>
              <a:gd name="connsiteX5" fmla="*/ 1650682 w 1650682"/>
              <a:gd name="connsiteY5" fmla="*/ 1739742 h 1743076"/>
              <a:gd name="connsiteX6" fmla="*/ 1563529 w 1650682"/>
              <a:gd name="connsiteY6" fmla="*/ 1412558 h 1743076"/>
              <a:gd name="connsiteX7" fmla="*/ 1564958 w 1650682"/>
              <a:gd name="connsiteY7" fmla="*/ 391955 h 1743076"/>
              <a:gd name="connsiteX8" fmla="*/ 1643062 w 1650682"/>
              <a:gd name="connsiteY8" fmla="*/ 0 h 1743076"/>
              <a:gd name="connsiteX0" fmla="*/ 1643504 w 1651124"/>
              <a:gd name="connsiteY0" fmla="*/ 0 h 1748137"/>
              <a:gd name="connsiteX1" fmla="*/ 295241 w 1651124"/>
              <a:gd name="connsiteY1" fmla="*/ 953 h 1748137"/>
              <a:gd name="connsiteX2" fmla="*/ 918 w 1651124"/>
              <a:gd name="connsiteY2" fmla="*/ 198596 h 1748137"/>
              <a:gd name="connsiteX3" fmla="*/ 442 w 1651124"/>
              <a:gd name="connsiteY3" fmla="*/ 1473518 h 1748137"/>
              <a:gd name="connsiteX4" fmla="*/ 244282 w 1651124"/>
              <a:gd name="connsiteY4" fmla="*/ 1743075 h 1748137"/>
              <a:gd name="connsiteX5" fmla="*/ 1651124 w 1651124"/>
              <a:gd name="connsiteY5" fmla="*/ 1739742 h 1748137"/>
              <a:gd name="connsiteX6" fmla="*/ 1563971 w 1651124"/>
              <a:gd name="connsiteY6" fmla="*/ 1412558 h 1748137"/>
              <a:gd name="connsiteX7" fmla="*/ 1565400 w 1651124"/>
              <a:gd name="connsiteY7" fmla="*/ 391955 h 1748137"/>
              <a:gd name="connsiteX8" fmla="*/ 1643504 w 1651124"/>
              <a:gd name="connsiteY8" fmla="*/ 0 h 1748137"/>
              <a:gd name="connsiteX0" fmla="*/ 1643613 w 1651233"/>
              <a:gd name="connsiteY0" fmla="*/ 0 h 1747104"/>
              <a:gd name="connsiteX1" fmla="*/ 295350 w 1651233"/>
              <a:gd name="connsiteY1" fmla="*/ 953 h 1747104"/>
              <a:gd name="connsiteX2" fmla="*/ 1027 w 1651233"/>
              <a:gd name="connsiteY2" fmla="*/ 198596 h 1747104"/>
              <a:gd name="connsiteX3" fmla="*/ 551 w 1651233"/>
              <a:gd name="connsiteY3" fmla="*/ 1473518 h 1747104"/>
              <a:gd name="connsiteX4" fmla="*/ 244391 w 1651233"/>
              <a:gd name="connsiteY4" fmla="*/ 1743075 h 1747104"/>
              <a:gd name="connsiteX5" fmla="*/ 1651233 w 1651233"/>
              <a:gd name="connsiteY5" fmla="*/ 1739742 h 1747104"/>
              <a:gd name="connsiteX6" fmla="*/ 1564080 w 1651233"/>
              <a:gd name="connsiteY6" fmla="*/ 1412558 h 1747104"/>
              <a:gd name="connsiteX7" fmla="*/ 1565509 w 1651233"/>
              <a:gd name="connsiteY7" fmla="*/ 391955 h 1747104"/>
              <a:gd name="connsiteX8" fmla="*/ 1643613 w 1651233"/>
              <a:gd name="connsiteY8" fmla="*/ 0 h 1747104"/>
              <a:gd name="connsiteX0" fmla="*/ 1643993 w 1651613"/>
              <a:gd name="connsiteY0" fmla="*/ 0 h 1746724"/>
              <a:gd name="connsiteX1" fmla="*/ 295730 w 1651613"/>
              <a:gd name="connsiteY1" fmla="*/ 953 h 1746724"/>
              <a:gd name="connsiteX2" fmla="*/ 1407 w 1651613"/>
              <a:gd name="connsiteY2" fmla="*/ 198596 h 1746724"/>
              <a:gd name="connsiteX3" fmla="*/ 931 w 1651613"/>
              <a:gd name="connsiteY3" fmla="*/ 1473518 h 1746724"/>
              <a:gd name="connsiteX4" fmla="*/ 244771 w 1651613"/>
              <a:gd name="connsiteY4" fmla="*/ 1743075 h 1746724"/>
              <a:gd name="connsiteX5" fmla="*/ 1651613 w 1651613"/>
              <a:gd name="connsiteY5" fmla="*/ 1739742 h 1746724"/>
              <a:gd name="connsiteX6" fmla="*/ 1564460 w 1651613"/>
              <a:gd name="connsiteY6" fmla="*/ 1412558 h 1746724"/>
              <a:gd name="connsiteX7" fmla="*/ 1565889 w 1651613"/>
              <a:gd name="connsiteY7" fmla="*/ 391955 h 1746724"/>
              <a:gd name="connsiteX8" fmla="*/ 1643993 w 1651613"/>
              <a:gd name="connsiteY8" fmla="*/ 0 h 174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1613" h="1746724">
                <a:moveTo>
                  <a:pt x="1643993" y="0"/>
                </a:moveTo>
                <a:lnTo>
                  <a:pt x="295730" y="953"/>
                </a:lnTo>
                <a:cubicBezTo>
                  <a:pt x="58715" y="8892"/>
                  <a:pt x="2676" y="-45085"/>
                  <a:pt x="1407" y="198596"/>
                </a:cubicBezTo>
                <a:cubicBezTo>
                  <a:pt x="1248" y="623570"/>
                  <a:pt x="1090" y="1048544"/>
                  <a:pt x="931" y="1473518"/>
                </a:cubicBezTo>
                <a:cubicBezTo>
                  <a:pt x="-8276" y="1803877"/>
                  <a:pt x="49191" y="1741329"/>
                  <a:pt x="244771" y="1743075"/>
                </a:cubicBezTo>
                <a:lnTo>
                  <a:pt x="1651613" y="1739742"/>
                </a:lnTo>
                <a:cubicBezTo>
                  <a:pt x="1593193" y="1749743"/>
                  <a:pt x="1570492" y="1685926"/>
                  <a:pt x="1564460" y="1412558"/>
                </a:cubicBezTo>
                <a:cubicBezTo>
                  <a:pt x="1564936" y="1072357"/>
                  <a:pt x="1565413" y="732156"/>
                  <a:pt x="1565889" y="391955"/>
                </a:cubicBezTo>
                <a:cubicBezTo>
                  <a:pt x="1566525" y="159703"/>
                  <a:pt x="1540965" y="53658"/>
                  <a:pt x="1643993" y="0"/>
                </a:cubicBezTo>
                <a:close/>
              </a:path>
            </a:pathLst>
          </a:custGeom>
          <a:gradFill flip="none" rotWithShape="1">
            <a:gsLst>
              <a:gs pos="14565">
                <a:srgbClr val="5BB4BC">
                  <a:lumMod val="95000"/>
                </a:srgbClr>
              </a:gs>
              <a:gs pos="7100">
                <a:srgbClr val="3CA0AF"/>
              </a:gs>
              <a:gs pos="0">
                <a:srgbClr val="5CB5BB"/>
              </a:gs>
              <a:gs pos="70434">
                <a:srgbClr val="5CB4BB"/>
              </a:gs>
              <a:gs pos="89600">
                <a:srgbClr val="82DDDE"/>
              </a:gs>
              <a:gs pos="100000">
                <a:srgbClr val="58BAC3"/>
              </a:gs>
            </a:gsLst>
            <a:lin ang="162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 name="Freeform 9"/>
          <p:cNvSpPr/>
          <p:nvPr/>
        </p:nvSpPr>
        <p:spPr>
          <a:xfrm>
            <a:off x="1633538" y="2860675"/>
            <a:ext cx="1711325" cy="198438"/>
          </a:xfrm>
          <a:custGeom>
            <a:avLst/>
            <a:gdLst>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95435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95435 h 197816"/>
              <a:gd name="connsiteX0" fmla="*/ 1712118 w 1712279"/>
              <a:gd name="connsiteY0" fmla="*/ 195435 h 197816"/>
              <a:gd name="connsiteX1" fmla="*/ 1566862 w 1712279"/>
              <a:gd name="connsiteY1" fmla="*/ 195435 h 197816"/>
              <a:gd name="connsiteX2" fmla="*/ 0 w 1712279"/>
              <a:gd name="connsiteY2" fmla="*/ 197816 h 197816"/>
              <a:gd name="connsiteX3" fmla="*/ 159543 w 1712279"/>
              <a:gd name="connsiteY3" fmla="*/ 172 h 197816"/>
              <a:gd name="connsiteX4" fmla="*/ 1588293 w 1712279"/>
              <a:gd name="connsiteY4" fmla="*/ 4935 h 197816"/>
              <a:gd name="connsiteX5" fmla="*/ 1712118 w 1712279"/>
              <a:gd name="connsiteY5" fmla="*/ 195435 h 197816"/>
              <a:gd name="connsiteX0" fmla="*/ 1712118 w 1712470"/>
              <a:gd name="connsiteY0" fmla="*/ 195435 h 197816"/>
              <a:gd name="connsiteX1" fmla="*/ 1566862 w 1712470"/>
              <a:gd name="connsiteY1" fmla="*/ 195435 h 197816"/>
              <a:gd name="connsiteX2" fmla="*/ 0 w 1712470"/>
              <a:gd name="connsiteY2" fmla="*/ 197816 h 197816"/>
              <a:gd name="connsiteX3" fmla="*/ 159543 w 1712470"/>
              <a:gd name="connsiteY3" fmla="*/ 172 h 197816"/>
              <a:gd name="connsiteX4" fmla="*/ 1588293 w 1712470"/>
              <a:gd name="connsiteY4" fmla="*/ 4935 h 197816"/>
              <a:gd name="connsiteX5" fmla="*/ 1712118 w 1712470"/>
              <a:gd name="connsiteY5" fmla="*/ 195435 h 197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70" h="197816">
                <a:moveTo>
                  <a:pt x="1712118" y="195435"/>
                </a:moveTo>
                <a:lnTo>
                  <a:pt x="1566862" y="195435"/>
                </a:lnTo>
                <a:lnTo>
                  <a:pt x="0" y="197816"/>
                </a:lnTo>
                <a:cubicBezTo>
                  <a:pt x="10318" y="36685"/>
                  <a:pt x="15875" y="-3003"/>
                  <a:pt x="159543" y="172"/>
                </a:cubicBezTo>
                <a:lnTo>
                  <a:pt x="1588293" y="4935"/>
                </a:lnTo>
                <a:cubicBezTo>
                  <a:pt x="1715292" y="1760"/>
                  <a:pt x="1713706" y="67641"/>
                  <a:pt x="1712118" y="195435"/>
                </a:cubicBezTo>
                <a:close/>
              </a:path>
            </a:pathLst>
          </a:custGeom>
          <a:gradFill flip="none" rotWithShape="1">
            <a:gsLst>
              <a:gs pos="0">
                <a:srgbClr val="D78000"/>
              </a:gs>
              <a:gs pos="100000">
                <a:srgbClr val="D78500"/>
              </a:gs>
            </a:gsLst>
            <a:lin ang="54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 name="Freeform 10"/>
          <p:cNvSpPr/>
          <p:nvPr/>
        </p:nvSpPr>
        <p:spPr>
          <a:xfrm flipV="1">
            <a:off x="1633538" y="4410075"/>
            <a:ext cx="1711325" cy="198438"/>
          </a:xfrm>
          <a:custGeom>
            <a:avLst/>
            <a:gdLst>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95435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95435 h 197816"/>
              <a:gd name="connsiteX0" fmla="*/ 1712118 w 1712279"/>
              <a:gd name="connsiteY0" fmla="*/ 195435 h 197816"/>
              <a:gd name="connsiteX1" fmla="*/ 1566862 w 1712279"/>
              <a:gd name="connsiteY1" fmla="*/ 195435 h 197816"/>
              <a:gd name="connsiteX2" fmla="*/ 0 w 1712279"/>
              <a:gd name="connsiteY2" fmla="*/ 197816 h 197816"/>
              <a:gd name="connsiteX3" fmla="*/ 159543 w 1712279"/>
              <a:gd name="connsiteY3" fmla="*/ 172 h 197816"/>
              <a:gd name="connsiteX4" fmla="*/ 1588293 w 1712279"/>
              <a:gd name="connsiteY4" fmla="*/ 4935 h 197816"/>
              <a:gd name="connsiteX5" fmla="*/ 1712118 w 1712279"/>
              <a:gd name="connsiteY5" fmla="*/ 195435 h 197816"/>
              <a:gd name="connsiteX0" fmla="*/ 1712118 w 1712470"/>
              <a:gd name="connsiteY0" fmla="*/ 195435 h 197816"/>
              <a:gd name="connsiteX1" fmla="*/ 1566862 w 1712470"/>
              <a:gd name="connsiteY1" fmla="*/ 195435 h 197816"/>
              <a:gd name="connsiteX2" fmla="*/ 0 w 1712470"/>
              <a:gd name="connsiteY2" fmla="*/ 197816 h 197816"/>
              <a:gd name="connsiteX3" fmla="*/ 159543 w 1712470"/>
              <a:gd name="connsiteY3" fmla="*/ 172 h 197816"/>
              <a:gd name="connsiteX4" fmla="*/ 1588293 w 1712470"/>
              <a:gd name="connsiteY4" fmla="*/ 4935 h 197816"/>
              <a:gd name="connsiteX5" fmla="*/ 1712118 w 1712470"/>
              <a:gd name="connsiteY5" fmla="*/ 195435 h 197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70" h="197816">
                <a:moveTo>
                  <a:pt x="1712118" y="195435"/>
                </a:moveTo>
                <a:lnTo>
                  <a:pt x="1566862" y="195435"/>
                </a:lnTo>
                <a:lnTo>
                  <a:pt x="0" y="197816"/>
                </a:lnTo>
                <a:cubicBezTo>
                  <a:pt x="10318" y="36685"/>
                  <a:pt x="15875" y="-3003"/>
                  <a:pt x="159543" y="172"/>
                </a:cubicBezTo>
                <a:lnTo>
                  <a:pt x="1588293" y="4935"/>
                </a:lnTo>
                <a:cubicBezTo>
                  <a:pt x="1715292" y="1760"/>
                  <a:pt x="1713706" y="67641"/>
                  <a:pt x="1712118" y="195435"/>
                </a:cubicBezTo>
                <a:close/>
              </a:path>
            </a:pathLst>
          </a:custGeom>
          <a:gradFill flip="none" rotWithShape="1">
            <a:gsLst>
              <a:gs pos="0">
                <a:srgbClr val="D78000"/>
              </a:gs>
              <a:gs pos="100000">
                <a:srgbClr val="D78500"/>
              </a:gs>
            </a:gsLst>
            <a:lin ang="54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 name="Freeform 11"/>
          <p:cNvSpPr/>
          <p:nvPr/>
        </p:nvSpPr>
        <p:spPr>
          <a:xfrm>
            <a:off x="1631950" y="2860675"/>
            <a:ext cx="1651000" cy="1747838"/>
          </a:xfrm>
          <a:custGeom>
            <a:avLst/>
            <a:gdLst>
              <a:gd name="connsiteX0" fmla="*/ 1638300 w 1645920"/>
              <a:gd name="connsiteY0" fmla="*/ 0 h 1752600"/>
              <a:gd name="connsiteX1" fmla="*/ 182880 w 1645920"/>
              <a:gd name="connsiteY1" fmla="*/ 15240 h 1752600"/>
              <a:gd name="connsiteX2" fmla="*/ 7620 w 1645920"/>
              <a:gd name="connsiteY2" fmla="*/ 205740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54318 w 1645920"/>
              <a:gd name="connsiteY1" fmla="*/ 17622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40 w 1645960"/>
              <a:gd name="connsiteY0" fmla="*/ 0 h 1752600"/>
              <a:gd name="connsiteX1" fmla="*/ 254358 w 1645960"/>
              <a:gd name="connsiteY1" fmla="*/ 17622 h 1752600"/>
              <a:gd name="connsiteX2" fmla="*/ 516 w 1645960"/>
              <a:gd name="connsiteY2" fmla="*/ 203358 h 1752600"/>
              <a:gd name="connsiteX3" fmla="*/ 40 w 1645960"/>
              <a:gd name="connsiteY3" fmla="*/ 1478280 h 1752600"/>
              <a:gd name="connsiteX4" fmla="*/ 243880 w 1645960"/>
              <a:gd name="connsiteY4" fmla="*/ 1752600 h 1752600"/>
              <a:gd name="connsiteX5" fmla="*/ 1645960 w 1645960"/>
              <a:gd name="connsiteY5" fmla="*/ 1737360 h 1752600"/>
              <a:gd name="connsiteX6" fmla="*/ 1546900 w 1645960"/>
              <a:gd name="connsiteY6" fmla="*/ 1417320 h 1752600"/>
              <a:gd name="connsiteX7" fmla="*/ 1569760 w 1645960"/>
              <a:gd name="connsiteY7" fmla="*/ 251460 h 1752600"/>
              <a:gd name="connsiteX8" fmla="*/ 1638340 w 1645960"/>
              <a:gd name="connsiteY8" fmla="*/ 0 h 1752600"/>
              <a:gd name="connsiteX0" fmla="*/ 1638340 w 1645960"/>
              <a:gd name="connsiteY0" fmla="*/ 0 h 1752600"/>
              <a:gd name="connsiteX1" fmla="*/ 254358 w 1645960"/>
              <a:gd name="connsiteY1" fmla="*/ 10478 h 1752600"/>
              <a:gd name="connsiteX2" fmla="*/ 516 w 1645960"/>
              <a:gd name="connsiteY2" fmla="*/ 203358 h 1752600"/>
              <a:gd name="connsiteX3" fmla="*/ 40 w 1645960"/>
              <a:gd name="connsiteY3" fmla="*/ 1478280 h 1752600"/>
              <a:gd name="connsiteX4" fmla="*/ 243880 w 1645960"/>
              <a:gd name="connsiteY4" fmla="*/ 1752600 h 1752600"/>
              <a:gd name="connsiteX5" fmla="*/ 1645960 w 1645960"/>
              <a:gd name="connsiteY5" fmla="*/ 1737360 h 1752600"/>
              <a:gd name="connsiteX6" fmla="*/ 1546900 w 1645960"/>
              <a:gd name="connsiteY6" fmla="*/ 1417320 h 1752600"/>
              <a:gd name="connsiteX7" fmla="*/ 1569760 w 1645960"/>
              <a:gd name="connsiteY7" fmla="*/ 251460 h 1752600"/>
              <a:gd name="connsiteX8" fmla="*/ 1638340 w 1645960"/>
              <a:gd name="connsiteY8" fmla="*/ 0 h 1752600"/>
              <a:gd name="connsiteX0" fmla="*/ 1638300 w 1645920"/>
              <a:gd name="connsiteY0" fmla="*/ 0 h 1752600"/>
              <a:gd name="connsiteX1" fmla="*/ 254318 w 1645920"/>
              <a:gd name="connsiteY1" fmla="*/ 10478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54318 w 1645920"/>
              <a:gd name="connsiteY1" fmla="*/ 10478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9720 w 1645920"/>
              <a:gd name="connsiteY7" fmla="*/ 246698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9720 w 1645920"/>
              <a:gd name="connsiteY7" fmla="*/ 246698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0195 w 1645920"/>
              <a:gd name="connsiteY7" fmla="*/ 337186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0195 w 1645920"/>
              <a:gd name="connsiteY7" fmla="*/ 337186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50682"/>
              <a:gd name="connsiteY0" fmla="*/ 0 h 1747838"/>
              <a:gd name="connsiteX1" fmla="*/ 294799 w 1650682"/>
              <a:gd name="connsiteY1" fmla="*/ 953 h 1747838"/>
              <a:gd name="connsiteX2" fmla="*/ 476 w 1650682"/>
              <a:gd name="connsiteY2" fmla="*/ 198596 h 1747838"/>
              <a:gd name="connsiteX3" fmla="*/ 0 w 1650682"/>
              <a:gd name="connsiteY3" fmla="*/ 1473518 h 1747838"/>
              <a:gd name="connsiteX4" fmla="*/ 243840 w 1650682"/>
              <a:gd name="connsiteY4" fmla="*/ 1747838 h 1747838"/>
              <a:gd name="connsiteX5" fmla="*/ 1650682 w 1650682"/>
              <a:gd name="connsiteY5" fmla="*/ 1739742 h 1747838"/>
              <a:gd name="connsiteX6" fmla="*/ 1563529 w 1650682"/>
              <a:gd name="connsiteY6" fmla="*/ 1412558 h 1747838"/>
              <a:gd name="connsiteX7" fmla="*/ 1564958 w 1650682"/>
              <a:gd name="connsiteY7" fmla="*/ 391955 h 1747838"/>
              <a:gd name="connsiteX8" fmla="*/ 1643062 w 1650682"/>
              <a:gd name="connsiteY8" fmla="*/ 0 h 1747838"/>
              <a:gd name="connsiteX0" fmla="*/ 1643062 w 1650682"/>
              <a:gd name="connsiteY0" fmla="*/ 0 h 1743075"/>
              <a:gd name="connsiteX1" fmla="*/ 294799 w 1650682"/>
              <a:gd name="connsiteY1" fmla="*/ 953 h 1743075"/>
              <a:gd name="connsiteX2" fmla="*/ 476 w 1650682"/>
              <a:gd name="connsiteY2" fmla="*/ 198596 h 1743075"/>
              <a:gd name="connsiteX3" fmla="*/ 0 w 1650682"/>
              <a:gd name="connsiteY3" fmla="*/ 1473518 h 1743075"/>
              <a:gd name="connsiteX4" fmla="*/ 243840 w 1650682"/>
              <a:gd name="connsiteY4" fmla="*/ 1743075 h 1743075"/>
              <a:gd name="connsiteX5" fmla="*/ 1650682 w 1650682"/>
              <a:gd name="connsiteY5" fmla="*/ 1739742 h 1743075"/>
              <a:gd name="connsiteX6" fmla="*/ 1563529 w 1650682"/>
              <a:gd name="connsiteY6" fmla="*/ 1412558 h 1743075"/>
              <a:gd name="connsiteX7" fmla="*/ 1564958 w 1650682"/>
              <a:gd name="connsiteY7" fmla="*/ 391955 h 1743075"/>
              <a:gd name="connsiteX8" fmla="*/ 1643062 w 1650682"/>
              <a:gd name="connsiteY8" fmla="*/ 0 h 1743075"/>
              <a:gd name="connsiteX0" fmla="*/ 1643062 w 1650682"/>
              <a:gd name="connsiteY0" fmla="*/ 0 h 1743076"/>
              <a:gd name="connsiteX1" fmla="*/ 294799 w 1650682"/>
              <a:gd name="connsiteY1" fmla="*/ 953 h 1743076"/>
              <a:gd name="connsiteX2" fmla="*/ 476 w 1650682"/>
              <a:gd name="connsiteY2" fmla="*/ 198596 h 1743076"/>
              <a:gd name="connsiteX3" fmla="*/ 0 w 1650682"/>
              <a:gd name="connsiteY3" fmla="*/ 1473518 h 1743076"/>
              <a:gd name="connsiteX4" fmla="*/ 243840 w 1650682"/>
              <a:gd name="connsiteY4" fmla="*/ 1743075 h 1743076"/>
              <a:gd name="connsiteX5" fmla="*/ 1650682 w 1650682"/>
              <a:gd name="connsiteY5" fmla="*/ 1739742 h 1743076"/>
              <a:gd name="connsiteX6" fmla="*/ 1563529 w 1650682"/>
              <a:gd name="connsiteY6" fmla="*/ 1412558 h 1743076"/>
              <a:gd name="connsiteX7" fmla="*/ 1564958 w 1650682"/>
              <a:gd name="connsiteY7" fmla="*/ 391955 h 1743076"/>
              <a:gd name="connsiteX8" fmla="*/ 1643062 w 1650682"/>
              <a:gd name="connsiteY8" fmla="*/ 0 h 1743076"/>
              <a:gd name="connsiteX0" fmla="*/ 1643504 w 1651124"/>
              <a:gd name="connsiteY0" fmla="*/ 0 h 1748137"/>
              <a:gd name="connsiteX1" fmla="*/ 295241 w 1651124"/>
              <a:gd name="connsiteY1" fmla="*/ 953 h 1748137"/>
              <a:gd name="connsiteX2" fmla="*/ 918 w 1651124"/>
              <a:gd name="connsiteY2" fmla="*/ 198596 h 1748137"/>
              <a:gd name="connsiteX3" fmla="*/ 442 w 1651124"/>
              <a:gd name="connsiteY3" fmla="*/ 1473518 h 1748137"/>
              <a:gd name="connsiteX4" fmla="*/ 244282 w 1651124"/>
              <a:gd name="connsiteY4" fmla="*/ 1743075 h 1748137"/>
              <a:gd name="connsiteX5" fmla="*/ 1651124 w 1651124"/>
              <a:gd name="connsiteY5" fmla="*/ 1739742 h 1748137"/>
              <a:gd name="connsiteX6" fmla="*/ 1563971 w 1651124"/>
              <a:gd name="connsiteY6" fmla="*/ 1412558 h 1748137"/>
              <a:gd name="connsiteX7" fmla="*/ 1565400 w 1651124"/>
              <a:gd name="connsiteY7" fmla="*/ 391955 h 1748137"/>
              <a:gd name="connsiteX8" fmla="*/ 1643504 w 1651124"/>
              <a:gd name="connsiteY8" fmla="*/ 0 h 1748137"/>
              <a:gd name="connsiteX0" fmla="*/ 1643613 w 1651233"/>
              <a:gd name="connsiteY0" fmla="*/ 0 h 1747104"/>
              <a:gd name="connsiteX1" fmla="*/ 295350 w 1651233"/>
              <a:gd name="connsiteY1" fmla="*/ 953 h 1747104"/>
              <a:gd name="connsiteX2" fmla="*/ 1027 w 1651233"/>
              <a:gd name="connsiteY2" fmla="*/ 198596 h 1747104"/>
              <a:gd name="connsiteX3" fmla="*/ 551 w 1651233"/>
              <a:gd name="connsiteY3" fmla="*/ 1473518 h 1747104"/>
              <a:gd name="connsiteX4" fmla="*/ 244391 w 1651233"/>
              <a:gd name="connsiteY4" fmla="*/ 1743075 h 1747104"/>
              <a:gd name="connsiteX5" fmla="*/ 1651233 w 1651233"/>
              <a:gd name="connsiteY5" fmla="*/ 1739742 h 1747104"/>
              <a:gd name="connsiteX6" fmla="*/ 1564080 w 1651233"/>
              <a:gd name="connsiteY6" fmla="*/ 1412558 h 1747104"/>
              <a:gd name="connsiteX7" fmla="*/ 1565509 w 1651233"/>
              <a:gd name="connsiteY7" fmla="*/ 391955 h 1747104"/>
              <a:gd name="connsiteX8" fmla="*/ 1643613 w 1651233"/>
              <a:gd name="connsiteY8" fmla="*/ 0 h 1747104"/>
              <a:gd name="connsiteX0" fmla="*/ 1643993 w 1651613"/>
              <a:gd name="connsiteY0" fmla="*/ 0 h 1746724"/>
              <a:gd name="connsiteX1" fmla="*/ 295730 w 1651613"/>
              <a:gd name="connsiteY1" fmla="*/ 953 h 1746724"/>
              <a:gd name="connsiteX2" fmla="*/ 1407 w 1651613"/>
              <a:gd name="connsiteY2" fmla="*/ 198596 h 1746724"/>
              <a:gd name="connsiteX3" fmla="*/ 931 w 1651613"/>
              <a:gd name="connsiteY3" fmla="*/ 1473518 h 1746724"/>
              <a:gd name="connsiteX4" fmla="*/ 244771 w 1651613"/>
              <a:gd name="connsiteY4" fmla="*/ 1743075 h 1746724"/>
              <a:gd name="connsiteX5" fmla="*/ 1651613 w 1651613"/>
              <a:gd name="connsiteY5" fmla="*/ 1739742 h 1746724"/>
              <a:gd name="connsiteX6" fmla="*/ 1564460 w 1651613"/>
              <a:gd name="connsiteY6" fmla="*/ 1412558 h 1746724"/>
              <a:gd name="connsiteX7" fmla="*/ 1565889 w 1651613"/>
              <a:gd name="connsiteY7" fmla="*/ 391955 h 1746724"/>
              <a:gd name="connsiteX8" fmla="*/ 1643993 w 1651613"/>
              <a:gd name="connsiteY8" fmla="*/ 0 h 174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1613" h="1746724">
                <a:moveTo>
                  <a:pt x="1643993" y="0"/>
                </a:moveTo>
                <a:lnTo>
                  <a:pt x="295730" y="953"/>
                </a:lnTo>
                <a:cubicBezTo>
                  <a:pt x="58715" y="8892"/>
                  <a:pt x="2676" y="-45085"/>
                  <a:pt x="1407" y="198596"/>
                </a:cubicBezTo>
                <a:cubicBezTo>
                  <a:pt x="1248" y="623570"/>
                  <a:pt x="1090" y="1048544"/>
                  <a:pt x="931" y="1473518"/>
                </a:cubicBezTo>
                <a:cubicBezTo>
                  <a:pt x="-8276" y="1803877"/>
                  <a:pt x="49191" y="1741329"/>
                  <a:pt x="244771" y="1743075"/>
                </a:cubicBezTo>
                <a:lnTo>
                  <a:pt x="1651613" y="1739742"/>
                </a:lnTo>
                <a:cubicBezTo>
                  <a:pt x="1593193" y="1749743"/>
                  <a:pt x="1570492" y="1685926"/>
                  <a:pt x="1564460" y="1412558"/>
                </a:cubicBezTo>
                <a:cubicBezTo>
                  <a:pt x="1564936" y="1072357"/>
                  <a:pt x="1565413" y="732156"/>
                  <a:pt x="1565889" y="391955"/>
                </a:cubicBezTo>
                <a:cubicBezTo>
                  <a:pt x="1566525" y="159703"/>
                  <a:pt x="1540965" y="53658"/>
                  <a:pt x="1643993" y="0"/>
                </a:cubicBezTo>
                <a:close/>
              </a:path>
            </a:pathLst>
          </a:custGeom>
          <a:gradFill flip="none" rotWithShape="1">
            <a:gsLst>
              <a:gs pos="14565">
                <a:srgbClr val="EB9912"/>
              </a:gs>
              <a:gs pos="7100">
                <a:srgbClr val="E69105"/>
              </a:gs>
              <a:gs pos="0">
                <a:srgbClr val="F5A51E"/>
              </a:gs>
              <a:gs pos="70434">
                <a:srgbClr val="FAAC25"/>
              </a:gs>
              <a:gs pos="89600">
                <a:srgbClr val="FCCE82"/>
              </a:gs>
              <a:gs pos="100000">
                <a:srgbClr val="FAAA2D"/>
              </a:gs>
            </a:gsLst>
            <a:lin ang="162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4113" name="TextBox 12"/>
          <p:cNvSpPr txBox="1">
            <a:spLocks noChangeArrowheads="1"/>
          </p:cNvSpPr>
          <p:nvPr/>
        </p:nvSpPr>
        <p:spPr bwMode="auto">
          <a:xfrm>
            <a:off x="1671638" y="5075238"/>
            <a:ext cx="14843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2000" b="1" dirty="0" err="1">
                <a:solidFill>
                  <a:srgbClr val="FFFFFF"/>
                </a:solidFill>
                <a:latin typeface="Times New Roman" pitchFamily="18" charset="0"/>
                <a:cs typeface="Times New Roman" pitchFamily="18" charset="0"/>
              </a:rPr>
              <a:t>Đối</a:t>
            </a:r>
            <a:r>
              <a:rPr lang="en-US" sz="2000" b="1" dirty="0">
                <a:solidFill>
                  <a:srgbClr val="FFFFFF"/>
                </a:solidFill>
                <a:latin typeface="Times New Roman" pitchFamily="18" charset="0"/>
                <a:cs typeface="Times New Roman" pitchFamily="18" charset="0"/>
              </a:rPr>
              <a:t> </a:t>
            </a:r>
            <a:r>
              <a:rPr lang="en-US" sz="2000" b="1" dirty="0" err="1">
                <a:solidFill>
                  <a:srgbClr val="FFFFFF"/>
                </a:solidFill>
                <a:latin typeface="Times New Roman" pitchFamily="18" charset="0"/>
                <a:cs typeface="Times New Roman" pitchFamily="18" charset="0"/>
              </a:rPr>
              <a:t>với</a:t>
            </a:r>
            <a:r>
              <a:rPr lang="en-US" sz="2000" b="1" dirty="0">
                <a:solidFill>
                  <a:srgbClr val="FFFFFF"/>
                </a:solidFill>
                <a:latin typeface="Times New Roman" pitchFamily="18" charset="0"/>
                <a:cs typeface="Times New Roman" pitchFamily="18" charset="0"/>
              </a:rPr>
              <a:t> </a:t>
            </a:r>
            <a:r>
              <a:rPr lang="en-US" sz="2000" b="1" dirty="0" err="1">
                <a:solidFill>
                  <a:srgbClr val="FFFFFF"/>
                </a:solidFill>
                <a:latin typeface="Times New Roman" pitchFamily="18" charset="0"/>
                <a:cs typeface="Times New Roman" pitchFamily="18" charset="0"/>
              </a:rPr>
              <a:t>nhà</a:t>
            </a:r>
            <a:r>
              <a:rPr lang="en-US" sz="2000" b="1" dirty="0">
                <a:solidFill>
                  <a:srgbClr val="FFFFFF"/>
                </a:solidFill>
                <a:latin typeface="Times New Roman" pitchFamily="18" charset="0"/>
                <a:cs typeface="Times New Roman" pitchFamily="18" charset="0"/>
              </a:rPr>
              <a:t> </a:t>
            </a:r>
            <a:r>
              <a:rPr lang="en-US" sz="2000" b="1" dirty="0" err="1">
                <a:solidFill>
                  <a:srgbClr val="FFFFFF"/>
                </a:solidFill>
                <a:latin typeface="Times New Roman" pitchFamily="18" charset="0"/>
                <a:cs typeface="Times New Roman" pitchFamily="18" charset="0"/>
              </a:rPr>
              <a:t>nước</a:t>
            </a:r>
            <a:endParaRPr lang="en-US" sz="3600" b="1" dirty="0">
              <a:solidFill>
                <a:srgbClr val="FFFFFF"/>
              </a:solidFill>
              <a:latin typeface="Times New Roman" pitchFamily="18" charset="0"/>
              <a:cs typeface="Times New Roman" pitchFamily="18" charset="0"/>
            </a:endParaRPr>
          </a:p>
        </p:txBody>
      </p:sp>
      <p:sp>
        <p:nvSpPr>
          <p:cNvPr id="4114" name="TextBox 13"/>
          <p:cNvSpPr txBox="1">
            <a:spLocks noChangeArrowheads="1"/>
          </p:cNvSpPr>
          <p:nvPr/>
        </p:nvSpPr>
        <p:spPr bwMode="auto">
          <a:xfrm>
            <a:off x="1633538" y="3176588"/>
            <a:ext cx="14827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2000" b="1" dirty="0" smtClean="0">
                <a:solidFill>
                  <a:srgbClr val="FFFFFF"/>
                </a:solidFill>
                <a:latin typeface="Times New Roman" pitchFamily="18" charset="0"/>
                <a:cs typeface="Times New Roman" pitchFamily="18" charset="0"/>
              </a:rPr>
              <a:t>Doanh nghiệp nhập khẩu</a:t>
            </a:r>
            <a:endParaRPr lang="en-US" sz="3600" b="1" dirty="0">
              <a:solidFill>
                <a:srgbClr val="FFFFFF"/>
              </a:solidFill>
              <a:latin typeface="Times New Roman" pitchFamily="18" charset="0"/>
              <a:cs typeface="Times New Roman" pitchFamily="18" charset="0"/>
            </a:endParaRPr>
          </a:p>
        </p:txBody>
      </p:sp>
      <p:sp>
        <p:nvSpPr>
          <p:cNvPr id="31" name="Freeform 30"/>
          <p:cNvSpPr/>
          <p:nvPr/>
        </p:nvSpPr>
        <p:spPr>
          <a:xfrm>
            <a:off x="1633538" y="965200"/>
            <a:ext cx="1711325" cy="198438"/>
          </a:xfrm>
          <a:custGeom>
            <a:avLst/>
            <a:gdLst>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95435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95435 h 197816"/>
              <a:gd name="connsiteX0" fmla="*/ 1712118 w 1712279"/>
              <a:gd name="connsiteY0" fmla="*/ 195435 h 197816"/>
              <a:gd name="connsiteX1" fmla="*/ 1566862 w 1712279"/>
              <a:gd name="connsiteY1" fmla="*/ 195435 h 197816"/>
              <a:gd name="connsiteX2" fmla="*/ 0 w 1712279"/>
              <a:gd name="connsiteY2" fmla="*/ 197816 h 197816"/>
              <a:gd name="connsiteX3" fmla="*/ 159543 w 1712279"/>
              <a:gd name="connsiteY3" fmla="*/ 172 h 197816"/>
              <a:gd name="connsiteX4" fmla="*/ 1588293 w 1712279"/>
              <a:gd name="connsiteY4" fmla="*/ 4935 h 197816"/>
              <a:gd name="connsiteX5" fmla="*/ 1712118 w 1712279"/>
              <a:gd name="connsiteY5" fmla="*/ 195435 h 197816"/>
              <a:gd name="connsiteX0" fmla="*/ 1712118 w 1712470"/>
              <a:gd name="connsiteY0" fmla="*/ 195435 h 197816"/>
              <a:gd name="connsiteX1" fmla="*/ 1566862 w 1712470"/>
              <a:gd name="connsiteY1" fmla="*/ 195435 h 197816"/>
              <a:gd name="connsiteX2" fmla="*/ 0 w 1712470"/>
              <a:gd name="connsiteY2" fmla="*/ 197816 h 197816"/>
              <a:gd name="connsiteX3" fmla="*/ 159543 w 1712470"/>
              <a:gd name="connsiteY3" fmla="*/ 172 h 197816"/>
              <a:gd name="connsiteX4" fmla="*/ 1588293 w 1712470"/>
              <a:gd name="connsiteY4" fmla="*/ 4935 h 197816"/>
              <a:gd name="connsiteX5" fmla="*/ 1712118 w 1712470"/>
              <a:gd name="connsiteY5" fmla="*/ 195435 h 197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70" h="197816">
                <a:moveTo>
                  <a:pt x="1712118" y="195435"/>
                </a:moveTo>
                <a:lnTo>
                  <a:pt x="1566862" y="195435"/>
                </a:lnTo>
                <a:lnTo>
                  <a:pt x="0" y="197816"/>
                </a:lnTo>
                <a:cubicBezTo>
                  <a:pt x="10318" y="36685"/>
                  <a:pt x="15875" y="-3003"/>
                  <a:pt x="159543" y="172"/>
                </a:cubicBezTo>
                <a:lnTo>
                  <a:pt x="1588293" y="4935"/>
                </a:lnTo>
                <a:cubicBezTo>
                  <a:pt x="1715292" y="1760"/>
                  <a:pt x="1713706" y="67641"/>
                  <a:pt x="1712118" y="195435"/>
                </a:cubicBezTo>
                <a:close/>
              </a:path>
            </a:pathLst>
          </a:custGeom>
          <a:gradFill flip="none" rotWithShape="1">
            <a:gsLst>
              <a:gs pos="0">
                <a:srgbClr val="5A5A5A"/>
              </a:gs>
              <a:gs pos="100000">
                <a:srgbClr val="6E6E6E"/>
              </a:gs>
            </a:gsLst>
            <a:lin ang="54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2" name="Freeform 31"/>
          <p:cNvSpPr/>
          <p:nvPr/>
        </p:nvSpPr>
        <p:spPr>
          <a:xfrm flipV="1">
            <a:off x="1633538" y="2514600"/>
            <a:ext cx="1711325" cy="198438"/>
          </a:xfrm>
          <a:custGeom>
            <a:avLst/>
            <a:gdLst>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119 h 197644"/>
              <a:gd name="connsiteX1" fmla="*/ 1566862 w 1712118"/>
              <a:gd name="connsiteY1" fmla="*/ 195263 h 197644"/>
              <a:gd name="connsiteX2" fmla="*/ 0 w 1712118"/>
              <a:gd name="connsiteY2" fmla="*/ 197644 h 197644"/>
              <a:gd name="connsiteX3" fmla="*/ 159543 w 1712118"/>
              <a:gd name="connsiteY3" fmla="*/ 0 h 197644"/>
              <a:gd name="connsiteX4" fmla="*/ 1588293 w 1712118"/>
              <a:gd name="connsiteY4" fmla="*/ 4763 h 197644"/>
              <a:gd name="connsiteX5" fmla="*/ 1712118 w 1712118"/>
              <a:gd name="connsiteY5" fmla="*/ 188119 h 197644"/>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88291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88291 h 197816"/>
              <a:gd name="connsiteX0" fmla="*/ 1712118 w 1712118"/>
              <a:gd name="connsiteY0" fmla="*/ 195435 h 197816"/>
              <a:gd name="connsiteX1" fmla="*/ 1566862 w 1712118"/>
              <a:gd name="connsiteY1" fmla="*/ 195435 h 197816"/>
              <a:gd name="connsiteX2" fmla="*/ 0 w 1712118"/>
              <a:gd name="connsiteY2" fmla="*/ 197816 h 197816"/>
              <a:gd name="connsiteX3" fmla="*/ 159543 w 1712118"/>
              <a:gd name="connsiteY3" fmla="*/ 172 h 197816"/>
              <a:gd name="connsiteX4" fmla="*/ 1588293 w 1712118"/>
              <a:gd name="connsiteY4" fmla="*/ 4935 h 197816"/>
              <a:gd name="connsiteX5" fmla="*/ 1712118 w 1712118"/>
              <a:gd name="connsiteY5" fmla="*/ 195435 h 197816"/>
              <a:gd name="connsiteX0" fmla="*/ 1712118 w 1712279"/>
              <a:gd name="connsiteY0" fmla="*/ 195435 h 197816"/>
              <a:gd name="connsiteX1" fmla="*/ 1566862 w 1712279"/>
              <a:gd name="connsiteY1" fmla="*/ 195435 h 197816"/>
              <a:gd name="connsiteX2" fmla="*/ 0 w 1712279"/>
              <a:gd name="connsiteY2" fmla="*/ 197816 h 197816"/>
              <a:gd name="connsiteX3" fmla="*/ 159543 w 1712279"/>
              <a:gd name="connsiteY3" fmla="*/ 172 h 197816"/>
              <a:gd name="connsiteX4" fmla="*/ 1588293 w 1712279"/>
              <a:gd name="connsiteY4" fmla="*/ 4935 h 197816"/>
              <a:gd name="connsiteX5" fmla="*/ 1712118 w 1712279"/>
              <a:gd name="connsiteY5" fmla="*/ 195435 h 197816"/>
              <a:gd name="connsiteX0" fmla="*/ 1712118 w 1712470"/>
              <a:gd name="connsiteY0" fmla="*/ 195435 h 197816"/>
              <a:gd name="connsiteX1" fmla="*/ 1566862 w 1712470"/>
              <a:gd name="connsiteY1" fmla="*/ 195435 h 197816"/>
              <a:gd name="connsiteX2" fmla="*/ 0 w 1712470"/>
              <a:gd name="connsiteY2" fmla="*/ 197816 h 197816"/>
              <a:gd name="connsiteX3" fmla="*/ 159543 w 1712470"/>
              <a:gd name="connsiteY3" fmla="*/ 172 h 197816"/>
              <a:gd name="connsiteX4" fmla="*/ 1588293 w 1712470"/>
              <a:gd name="connsiteY4" fmla="*/ 4935 h 197816"/>
              <a:gd name="connsiteX5" fmla="*/ 1712118 w 1712470"/>
              <a:gd name="connsiteY5" fmla="*/ 195435 h 197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2470" h="197816">
                <a:moveTo>
                  <a:pt x="1712118" y="195435"/>
                </a:moveTo>
                <a:lnTo>
                  <a:pt x="1566862" y="195435"/>
                </a:lnTo>
                <a:lnTo>
                  <a:pt x="0" y="197816"/>
                </a:lnTo>
                <a:cubicBezTo>
                  <a:pt x="10318" y="36685"/>
                  <a:pt x="15875" y="-3003"/>
                  <a:pt x="159543" y="172"/>
                </a:cubicBezTo>
                <a:lnTo>
                  <a:pt x="1588293" y="4935"/>
                </a:lnTo>
                <a:cubicBezTo>
                  <a:pt x="1715292" y="1760"/>
                  <a:pt x="1713706" y="67641"/>
                  <a:pt x="1712118" y="195435"/>
                </a:cubicBezTo>
                <a:close/>
              </a:path>
            </a:pathLst>
          </a:custGeom>
          <a:gradFill flip="none" rotWithShape="1">
            <a:gsLst>
              <a:gs pos="0">
                <a:srgbClr val="5A5A5A"/>
              </a:gs>
              <a:gs pos="100000">
                <a:srgbClr val="6E6E6E"/>
              </a:gs>
            </a:gsLst>
            <a:lin ang="54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3" name="Freeform 32"/>
          <p:cNvSpPr/>
          <p:nvPr/>
        </p:nvSpPr>
        <p:spPr>
          <a:xfrm>
            <a:off x="1631950" y="966788"/>
            <a:ext cx="1651000" cy="1746250"/>
          </a:xfrm>
          <a:custGeom>
            <a:avLst/>
            <a:gdLst>
              <a:gd name="connsiteX0" fmla="*/ 1638300 w 1645920"/>
              <a:gd name="connsiteY0" fmla="*/ 0 h 1752600"/>
              <a:gd name="connsiteX1" fmla="*/ 182880 w 1645920"/>
              <a:gd name="connsiteY1" fmla="*/ 15240 h 1752600"/>
              <a:gd name="connsiteX2" fmla="*/ 7620 w 1645920"/>
              <a:gd name="connsiteY2" fmla="*/ 205740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182880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54318 w 1645920"/>
              <a:gd name="connsiteY1" fmla="*/ 17622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40 w 1645960"/>
              <a:gd name="connsiteY0" fmla="*/ 0 h 1752600"/>
              <a:gd name="connsiteX1" fmla="*/ 254358 w 1645960"/>
              <a:gd name="connsiteY1" fmla="*/ 17622 h 1752600"/>
              <a:gd name="connsiteX2" fmla="*/ 516 w 1645960"/>
              <a:gd name="connsiteY2" fmla="*/ 203358 h 1752600"/>
              <a:gd name="connsiteX3" fmla="*/ 40 w 1645960"/>
              <a:gd name="connsiteY3" fmla="*/ 1478280 h 1752600"/>
              <a:gd name="connsiteX4" fmla="*/ 243880 w 1645960"/>
              <a:gd name="connsiteY4" fmla="*/ 1752600 h 1752600"/>
              <a:gd name="connsiteX5" fmla="*/ 1645960 w 1645960"/>
              <a:gd name="connsiteY5" fmla="*/ 1737360 h 1752600"/>
              <a:gd name="connsiteX6" fmla="*/ 1546900 w 1645960"/>
              <a:gd name="connsiteY6" fmla="*/ 1417320 h 1752600"/>
              <a:gd name="connsiteX7" fmla="*/ 1569760 w 1645960"/>
              <a:gd name="connsiteY7" fmla="*/ 251460 h 1752600"/>
              <a:gd name="connsiteX8" fmla="*/ 1638340 w 1645960"/>
              <a:gd name="connsiteY8" fmla="*/ 0 h 1752600"/>
              <a:gd name="connsiteX0" fmla="*/ 1638340 w 1645960"/>
              <a:gd name="connsiteY0" fmla="*/ 0 h 1752600"/>
              <a:gd name="connsiteX1" fmla="*/ 254358 w 1645960"/>
              <a:gd name="connsiteY1" fmla="*/ 10478 h 1752600"/>
              <a:gd name="connsiteX2" fmla="*/ 516 w 1645960"/>
              <a:gd name="connsiteY2" fmla="*/ 203358 h 1752600"/>
              <a:gd name="connsiteX3" fmla="*/ 40 w 1645960"/>
              <a:gd name="connsiteY3" fmla="*/ 1478280 h 1752600"/>
              <a:gd name="connsiteX4" fmla="*/ 243880 w 1645960"/>
              <a:gd name="connsiteY4" fmla="*/ 1752600 h 1752600"/>
              <a:gd name="connsiteX5" fmla="*/ 1645960 w 1645960"/>
              <a:gd name="connsiteY5" fmla="*/ 1737360 h 1752600"/>
              <a:gd name="connsiteX6" fmla="*/ 1546900 w 1645960"/>
              <a:gd name="connsiteY6" fmla="*/ 1417320 h 1752600"/>
              <a:gd name="connsiteX7" fmla="*/ 1569760 w 1645960"/>
              <a:gd name="connsiteY7" fmla="*/ 251460 h 1752600"/>
              <a:gd name="connsiteX8" fmla="*/ 1638340 w 1645960"/>
              <a:gd name="connsiteY8" fmla="*/ 0 h 1752600"/>
              <a:gd name="connsiteX0" fmla="*/ 1638300 w 1645920"/>
              <a:gd name="connsiteY0" fmla="*/ 0 h 1752600"/>
              <a:gd name="connsiteX1" fmla="*/ 254318 w 1645920"/>
              <a:gd name="connsiteY1" fmla="*/ 10478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54318 w 1645920"/>
              <a:gd name="connsiteY1" fmla="*/ 10478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0036 w 1645920"/>
              <a:gd name="connsiteY1" fmla="*/ 15240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38300 w 1645920"/>
              <a:gd name="connsiteY0" fmla="*/ 0 h 1752600"/>
              <a:gd name="connsiteX1" fmla="*/ 294799 w 1645920"/>
              <a:gd name="connsiteY1" fmla="*/ 5715 h 1752600"/>
              <a:gd name="connsiteX2" fmla="*/ 476 w 1645920"/>
              <a:gd name="connsiteY2" fmla="*/ 203358 h 1752600"/>
              <a:gd name="connsiteX3" fmla="*/ 0 w 1645920"/>
              <a:gd name="connsiteY3" fmla="*/ 1478280 h 1752600"/>
              <a:gd name="connsiteX4" fmla="*/ 243840 w 1645920"/>
              <a:gd name="connsiteY4" fmla="*/ 1752600 h 1752600"/>
              <a:gd name="connsiteX5" fmla="*/ 1645920 w 1645920"/>
              <a:gd name="connsiteY5" fmla="*/ 1737360 h 1752600"/>
              <a:gd name="connsiteX6" fmla="*/ 1546860 w 1645920"/>
              <a:gd name="connsiteY6" fmla="*/ 1417320 h 1752600"/>
              <a:gd name="connsiteX7" fmla="*/ 1569720 w 1645920"/>
              <a:gd name="connsiteY7" fmla="*/ 251460 h 1752600"/>
              <a:gd name="connsiteX8" fmla="*/ 1638300 w 1645920"/>
              <a:gd name="connsiteY8" fmla="*/ 0 h 1752600"/>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9720 w 1645920"/>
              <a:gd name="connsiteY7" fmla="*/ 246698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9720 w 1645920"/>
              <a:gd name="connsiteY7" fmla="*/ 246698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0195 w 1645920"/>
              <a:gd name="connsiteY7" fmla="*/ 337186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0195 w 1645920"/>
              <a:gd name="connsiteY7" fmla="*/ 337186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46860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45920"/>
              <a:gd name="connsiteY0" fmla="*/ 0 h 1747838"/>
              <a:gd name="connsiteX1" fmla="*/ 294799 w 1645920"/>
              <a:gd name="connsiteY1" fmla="*/ 953 h 1747838"/>
              <a:gd name="connsiteX2" fmla="*/ 476 w 1645920"/>
              <a:gd name="connsiteY2" fmla="*/ 198596 h 1747838"/>
              <a:gd name="connsiteX3" fmla="*/ 0 w 1645920"/>
              <a:gd name="connsiteY3" fmla="*/ 1473518 h 1747838"/>
              <a:gd name="connsiteX4" fmla="*/ 243840 w 1645920"/>
              <a:gd name="connsiteY4" fmla="*/ 1747838 h 1747838"/>
              <a:gd name="connsiteX5" fmla="*/ 1645920 w 1645920"/>
              <a:gd name="connsiteY5" fmla="*/ 1732598 h 1747838"/>
              <a:gd name="connsiteX6" fmla="*/ 1563529 w 1645920"/>
              <a:gd name="connsiteY6" fmla="*/ 1412558 h 1747838"/>
              <a:gd name="connsiteX7" fmla="*/ 1564958 w 1645920"/>
              <a:gd name="connsiteY7" fmla="*/ 391955 h 1747838"/>
              <a:gd name="connsiteX8" fmla="*/ 1643062 w 1645920"/>
              <a:gd name="connsiteY8" fmla="*/ 0 h 1747838"/>
              <a:gd name="connsiteX0" fmla="*/ 1643062 w 1650682"/>
              <a:gd name="connsiteY0" fmla="*/ 0 h 1747838"/>
              <a:gd name="connsiteX1" fmla="*/ 294799 w 1650682"/>
              <a:gd name="connsiteY1" fmla="*/ 953 h 1747838"/>
              <a:gd name="connsiteX2" fmla="*/ 476 w 1650682"/>
              <a:gd name="connsiteY2" fmla="*/ 198596 h 1747838"/>
              <a:gd name="connsiteX3" fmla="*/ 0 w 1650682"/>
              <a:gd name="connsiteY3" fmla="*/ 1473518 h 1747838"/>
              <a:gd name="connsiteX4" fmla="*/ 243840 w 1650682"/>
              <a:gd name="connsiteY4" fmla="*/ 1747838 h 1747838"/>
              <a:gd name="connsiteX5" fmla="*/ 1650682 w 1650682"/>
              <a:gd name="connsiteY5" fmla="*/ 1739742 h 1747838"/>
              <a:gd name="connsiteX6" fmla="*/ 1563529 w 1650682"/>
              <a:gd name="connsiteY6" fmla="*/ 1412558 h 1747838"/>
              <a:gd name="connsiteX7" fmla="*/ 1564958 w 1650682"/>
              <a:gd name="connsiteY7" fmla="*/ 391955 h 1747838"/>
              <a:gd name="connsiteX8" fmla="*/ 1643062 w 1650682"/>
              <a:gd name="connsiteY8" fmla="*/ 0 h 1747838"/>
              <a:gd name="connsiteX0" fmla="*/ 1643062 w 1650682"/>
              <a:gd name="connsiteY0" fmla="*/ 0 h 1743075"/>
              <a:gd name="connsiteX1" fmla="*/ 294799 w 1650682"/>
              <a:gd name="connsiteY1" fmla="*/ 953 h 1743075"/>
              <a:gd name="connsiteX2" fmla="*/ 476 w 1650682"/>
              <a:gd name="connsiteY2" fmla="*/ 198596 h 1743075"/>
              <a:gd name="connsiteX3" fmla="*/ 0 w 1650682"/>
              <a:gd name="connsiteY3" fmla="*/ 1473518 h 1743075"/>
              <a:gd name="connsiteX4" fmla="*/ 243840 w 1650682"/>
              <a:gd name="connsiteY4" fmla="*/ 1743075 h 1743075"/>
              <a:gd name="connsiteX5" fmla="*/ 1650682 w 1650682"/>
              <a:gd name="connsiteY5" fmla="*/ 1739742 h 1743075"/>
              <a:gd name="connsiteX6" fmla="*/ 1563529 w 1650682"/>
              <a:gd name="connsiteY6" fmla="*/ 1412558 h 1743075"/>
              <a:gd name="connsiteX7" fmla="*/ 1564958 w 1650682"/>
              <a:gd name="connsiteY7" fmla="*/ 391955 h 1743075"/>
              <a:gd name="connsiteX8" fmla="*/ 1643062 w 1650682"/>
              <a:gd name="connsiteY8" fmla="*/ 0 h 1743075"/>
              <a:gd name="connsiteX0" fmla="*/ 1643062 w 1650682"/>
              <a:gd name="connsiteY0" fmla="*/ 0 h 1743076"/>
              <a:gd name="connsiteX1" fmla="*/ 294799 w 1650682"/>
              <a:gd name="connsiteY1" fmla="*/ 953 h 1743076"/>
              <a:gd name="connsiteX2" fmla="*/ 476 w 1650682"/>
              <a:gd name="connsiteY2" fmla="*/ 198596 h 1743076"/>
              <a:gd name="connsiteX3" fmla="*/ 0 w 1650682"/>
              <a:gd name="connsiteY3" fmla="*/ 1473518 h 1743076"/>
              <a:gd name="connsiteX4" fmla="*/ 243840 w 1650682"/>
              <a:gd name="connsiteY4" fmla="*/ 1743075 h 1743076"/>
              <a:gd name="connsiteX5" fmla="*/ 1650682 w 1650682"/>
              <a:gd name="connsiteY5" fmla="*/ 1739742 h 1743076"/>
              <a:gd name="connsiteX6" fmla="*/ 1563529 w 1650682"/>
              <a:gd name="connsiteY6" fmla="*/ 1412558 h 1743076"/>
              <a:gd name="connsiteX7" fmla="*/ 1564958 w 1650682"/>
              <a:gd name="connsiteY7" fmla="*/ 391955 h 1743076"/>
              <a:gd name="connsiteX8" fmla="*/ 1643062 w 1650682"/>
              <a:gd name="connsiteY8" fmla="*/ 0 h 1743076"/>
              <a:gd name="connsiteX0" fmla="*/ 1643504 w 1651124"/>
              <a:gd name="connsiteY0" fmla="*/ 0 h 1748137"/>
              <a:gd name="connsiteX1" fmla="*/ 295241 w 1651124"/>
              <a:gd name="connsiteY1" fmla="*/ 953 h 1748137"/>
              <a:gd name="connsiteX2" fmla="*/ 918 w 1651124"/>
              <a:gd name="connsiteY2" fmla="*/ 198596 h 1748137"/>
              <a:gd name="connsiteX3" fmla="*/ 442 w 1651124"/>
              <a:gd name="connsiteY3" fmla="*/ 1473518 h 1748137"/>
              <a:gd name="connsiteX4" fmla="*/ 244282 w 1651124"/>
              <a:gd name="connsiteY4" fmla="*/ 1743075 h 1748137"/>
              <a:gd name="connsiteX5" fmla="*/ 1651124 w 1651124"/>
              <a:gd name="connsiteY5" fmla="*/ 1739742 h 1748137"/>
              <a:gd name="connsiteX6" fmla="*/ 1563971 w 1651124"/>
              <a:gd name="connsiteY6" fmla="*/ 1412558 h 1748137"/>
              <a:gd name="connsiteX7" fmla="*/ 1565400 w 1651124"/>
              <a:gd name="connsiteY7" fmla="*/ 391955 h 1748137"/>
              <a:gd name="connsiteX8" fmla="*/ 1643504 w 1651124"/>
              <a:gd name="connsiteY8" fmla="*/ 0 h 1748137"/>
              <a:gd name="connsiteX0" fmla="*/ 1643613 w 1651233"/>
              <a:gd name="connsiteY0" fmla="*/ 0 h 1747104"/>
              <a:gd name="connsiteX1" fmla="*/ 295350 w 1651233"/>
              <a:gd name="connsiteY1" fmla="*/ 953 h 1747104"/>
              <a:gd name="connsiteX2" fmla="*/ 1027 w 1651233"/>
              <a:gd name="connsiteY2" fmla="*/ 198596 h 1747104"/>
              <a:gd name="connsiteX3" fmla="*/ 551 w 1651233"/>
              <a:gd name="connsiteY3" fmla="*/ 1473518 h 1747104"/>
              <a:gd name="connsiteX4" fmla="*/ 244391 w 1651233"/>
              <a:gd name="connsiteY4" fmla="*/ 1743075 h 1747104"/>
              <a:gd name="connsiteX5" fmla="*/ 1651233 w 1651233"/>
              <a:gd name="connsiteY5" fmla="*/ 1739742 h 1747104"/>
              <a:gd name="connsiteX6" fmla="*/ 1564080 w 1651233"/>
              <a:gd name="connsiteY6" fmla="*/ 1412558 h 1747104"/>
              <a:gd name="connsiteX7" fmla="*/ 1565509 w 1651233"/>
              <a:gd name="connsiteY7" fmla="*/ 391955 h 1747104"/>
              <a:gd name="connsiteX8" fmla="*/ 1643613 w 1651233"/>
              <a:gd name="connsiteY8" fmla="*/ 0 h 1747104"/>
              <a:gd name="connsiteX0" fmla="*/ 1643993 w 1651613"/>
              <a:gd name="connsiteY0" fmla="*/ 0 h 1746724"/>
              <a:gd name="connsiteX1" fmla="*/ 295730 w 1651613"/>
              <a:gd name="connsiteY1" fmla="*/ 953 h 1746724"/>
              <a:gd name="connsiteX2" fmla="*/ 1407 w 1651613"/>
              <a:gd name="connsiteY2" fmla="*/ 198596 h 1746724"/>
              <a:gd name="connsiteX3" fmla="*/ 931 w 1651613"/>
              <a:gd name="connsiteY3" fmla="*/ 1473518 h 1746724"/>
              <a:gd name="connsiteX4" fmla="*/ 244771 w 1651613"/>
              <a:gd name="connsiteY4" fmla="*/ 1743075 h 1746724"/>
              <a:gd name="connsiteX5" fmla="*/ 1651613 w 1651613"/>
              <a:gd name="connsiteY5" fmla="*/ 1739742 h 1746724"/>
              <a:gd name="connsiteX6" fmla="*/ 1564460 w 1651613"/>
              <a:gd name="connsiteY6" fmla="*/ 1412558 h 1746724"/>
              <a:gd name="connsiteX7" fmla="*/ 1565889 w 1651613"/>
              <a:gd name="connsiteY7" fmla="*/ 391955 h 1746724"/>
              <a:gd name="connsiteX8" fmla="*/ 1643993 w 1651613"/>
              <a:gd name="connsiteY8" fmla="*/ 0 h 174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1613" h="1746724">
                <a:moveTo>
                  <a:pt x="1643993" y="0"/>
                </a:moveTo>
                <a:lnTo>
                  <a:pt x="295730" y="953"/>
                </a:lnTo>
                <a:cubicBezTo>
                  <a:pt x="58715" y="8892"/>
                  <a:pt x="2676" y="-45085"/>
                  <a:pt x="1407" y="198596"/>
                </a:cubicBezTo>
                <a:cubicBezTo>
                  <a:pt x="1248" y="623570"/>
                  <a:pt x="1090" y="1048544"/>
                  <a:pt x="931" y="1473518"/>
                </a:cubicBezTo>
                <a:cubicBezTo>
                  <a:pt x="-8276" y="1803877"/>
                  <a:pt x="49191" y="1741329"/>
                  <a:pt x="244771" y="1743075"/>
                </a:cubicBezTo>
                <a:lnTo>
                  <a:pt x="1651613" y="1739742"/>
                </a:lnTo>
                <a:cubicBezTo>
                  <a:pt x="1593193" y="1749743"/>
                  <a:pt x="1570492" y="1685926"/>
                  <a:pt x="1564460" y="1412558"/>
                </a:cubicBezTo>
                <a:cubicBezTo>
                  <a:pt x="1564936" y="1072357"/>
                  <a:pt x="1565413" y="732156"/>
                  <a:pt x="1565889" y="391955"/>
                </a:cubicBezTo>
                <a:cubicBezTo>
                  <a:pt x="1566525" y="159703"/>
                  <a:pt x="1540965" y="53658"/>
                  <a:pt x="1643993" y="0"/>
                </a:cubicBezTo>
                <a:close/>
              </a:path>
            </a:pathLst>
          </a:custGeom>
          <a:gradFill flip="none" rotWithShape="1">
            <a:gsLst>
              <a:gs pos="14565">
                <a:srgbClr val="696969"/>
              </a:gs>
              <a:gs pos="7100">
                <a:srgbClr val="5D5D5D"/>
              </a:gs>
              <a:gs pos="0">
                <a:srgbClr val="787878"/>
              </a:gs>
              <a:gs pos="70434">
                <a:srgbClr val="787878"/>
              </a:gs>
              <a:gs pos="89600">
                <a:srgbClr val="A0A0A0">
                  <a:lumMod val="95000"/>
                  <a:lumOff val="5000"/>
                </a:srgbClr>
              </a:gs>
              <a:gs pos="100000">
                <a:srgbClr val="8C8C8C"/>
              </a:gs>
            </a:gsLst>
            <a:lin ang="162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4118" name="TextBox 33"/>
          <p:cNvSpPr txBox="1">
            <a:spLocks noChangeArrowheads="1"/>
          </p:cNvSpPr>
          <p:nvPr/>
        </p:nvSpPr>
        <p:spPr bwMode="auto">
          <a:xfrm>
            <a:off x="1641475" y="1363663"/>
            <a:ext cx="14827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2000" b="1" dirty="0" err="1">
                <a:solidFill>
                  <a:srgbClr val="FFFFFF"/>
                </a:solidFill>
                <a:latin typeface="Times New Roman" pitchFamily="18" charset="0"/>
                <a:cs typeface="Times New Roman" pitchFamily="18" charset="0"/>
              </a:rPr>
              <a:t>Doanh</a:t>
            </a:r>
            <a:r>
              <a:rPr lang="en-US" sz="2000" b="1" dirty="0">
                <a:solidFill>
                  <a:srgbClr val="FFFFFF"/>
                </a:solidFill>
                <a:latin typeface="Times New Roman" pitchFamily="18" charset="0"/>
                <a:cs typeface="Times New Roman" pitchFamily="18" charset="0"/>
              </a:rPr>
              <a:t> </a:t>
            </a:r>
            <a:r>
              <a:rPr lang="en-US" sz="2000" b="1" dirty="0" err="1">
                <a:solidFill>
                  <a:srgbClr val="FFFFFF"/>
                </a:solidFill>
                <a:latin typeface="Times New Roman" pitchFamily="18" charset="0"/>
                <a:cs typeface="Times New Roman" pitchFamily="18" charset="0"/>
              </a:rPr>
              <a:t>nghiệp</a:t>
            </a:r>
            <a:r>
              <a:rPr lang="en-US" sz="2000" b="1" dirty="0">
                <a:solidFill>
                  <a:srgbClr val="FFFFFF"/>
                </a:solidFill>
                <a:latin typeface="Times New Roman" pitchFamily="18" charset="0"/>
                <a:cs typeface="Times New Roman" pitchFamily="18" charset="0"/>
              </a:rPr>
              <a:t> </a:t>
            </a:r>
            <a:r>
              <a:rPr lang="en-US" sz="2000" b="1" dirty="0" err="1">
                <a:solidFill>
                  <a:srgbClr val="FFFFFF"/>
                </a:solidFill>
                <a:latin typeface="Times New Roman" pitchFamily="18" charset="0"/>
                <a:cs typeface="Times New Roman" pitchFamily="18" charset="0"/>
              </a:rPr>
              <a:t>xuất</a:t>
            </a:r>
            <a:r>
              <a:rPr lang="en-US" sz="2000" b="1" dirty="0">
                <a:solidFill>
                  <a:srgbClr val="FFFFFF"/>
                </a:solidFill>
                <a:latin typeface="Times New Roman" pitchFamily="18" charset="0"/>
                <a:cs typeface="Times New Roman" pitchFamily="18" charset="0"/>
              </a:rPr>
              <a:t> </a:t>
            </a:r>
            <a:r>
              <a:rPr lang="en-US" sz="2000" b="1" dirty="0" err="1" smtClean="0">
                <a:solidFill>
                  <a:srgbClr val="FFFFFF"/>
                </a:solidFill>
                <a:latin typeface="Times New Roman" pitchFamily="18" charset="0"/>
                <a:cs typeface="Times New Roman" pitchFamily="18" charset="0"/>
              </a:rPr>
              <a:t>khẩu</a:t>
            </a:r>
            <a:endParaRPr lang="en-US" sz="3600" b="1" dirty="0">
              <a:solidFill>
                <a:srgbClr val="FFFFFF"/>
              </a:solidFill>
              <a:latin typeface="Times New Roman" pitchFamily="18" charset="0"/>
              <a:cs typeface="Times New Roman" pitchFamily="18" charset="0"/>
            </a:endParaRPr>
          </a:p>
        </p:txBody>
      </p:sp>
      <p:sp>
        <p:nvSpPr>
          <p:cNvPr id="4119" name="Rectangle 34"/>
          <p:cNvSpPr>
            <a:spLocks noChangeArrowheads="1"/>
          </p:cNvSpPr>
          <p:nvPr/>
        </p:nvSpPr>
        <p:spPr bwMode="auto">
          <a:xfrm>
            <a:off x="3581400" y="1363663"/>
            <a:ext cx="436403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Wingdings" pitchFamily="2" charset="2"/>
              <a:buChar char="Ø"/>
            </a:pPr>
            <a:r>
              <a:rPr lang="en-US" sz="1300" b="1" dirty="0" err="1">
                <a:solidFill>
                  <a:srgbClr val="266568"/>
                </a:solidFill>
                <a:latin typeface="Times New Roman" pitchFamily="18" charset="0"/>
                <a:cs typeface="Times New Roman" pitchFamily="18" charset="0"/>
              </a:rPr>
              <a:t>Quyết</a:t>
            </a:r>
            <a:r>
              <a:rPr lang="en-US" sz="1300" b="1" dirty="0">
                <a:solidFill>
                  <a:srgbClr val="266568"/>
                </a:solidFill>
                <a:latin typeface="Times New Roman" pitchFamily="18" charset="0"/>
                <a:cs typeface="Times New Roman" pitchFamily="18" charset="0"/>
              </a:rPr>
              <a:t> </a:t>
            </a:r>
            <a:r>
              <a:rPr lang="en-US" sz="1300" b="1" dirty="0" err="1">
                <a:solidFill>
                  <a:srgbClr val="266568"/>
                </a:solidFill>
                <a:latin typeface="Times New Roman" pitchFamily="18" charset="0"/>
                <a:cs typeface="Times New Roman" pitchFamily="18" charset="0"/>
              </a:rPr>
              <a:t>định</a:t>
            </a:r>
            <a:r>
              <a:rPr lang="en-US" sz="1300" b="1" dirty="0">
                <a:solidFill>
                  <a:srgbClr val="266568"/>
                </a:solidFill>
                <a:latin typeface="Times New Roman" pitchFamily="18" charset="0"/>
                <a:cs typeface="Times New Roman" pitchFamily="18" charset="0"/>
              </a:rPr>
              <a:t> </a:t>
            </a:r>
            <a:r>
              <a:rPr lang="en-US" sz="1300" b="1" dirty="0" err="1">
                <a:solidFill>
                  <a:srgbClr val="266568"/>
                </a:solidFill>
                <a:latin typeface="Times New Roman" pitchFamily="18" charset="0"/>
                <a:cs typeface="Times New Roman" pitchFamily="18" charset="0"/>
              </a:rPr>
              <a:t>đến</a:t>
            </a:r>
            <a:r>
              <a:rPr lang="en-US" sz="1300" b="1" dirty="0">
                <a:solidFill>
                  <a:srgbClr val="266568"/>
                </a:solidFill>
                <a:latin typeface="Times New Roman" pitchFamily="18" charset="0"/>
                <a:cs typeface="Times New Roman" pitchFamily="18" charset="0"/>
              </a:rPr>
              <a:t> </a:t>
            </a:r>
            <a:r>
              <a:rPr lang="en-US" sz="1300" b="1" dirty="0" err="1">
                <a:solidFill>
                  <a:srgbClr val="266568"/>
                </a:solidFill>
                <a:latin typeface="Times New Roman" pitchFamily="18" charset="0"/>
                <a:cs typeface="Times New Roman" pitchFamily="18" charset="0"/>
              </a:rPr>
              <a:t>một</a:t>
            </a:r>
            <a:r>
              <a:rPr lang="en-US" sz="1300" b="1" dirty="0">
                <a:solidFill>
                  <a:srgbClr val="266568"/>
                </a:solidFill>
                <a:latin typeface="Times New Roman" pitchFamily="18" charset="0"/>
                <a:cs typeface="Times New Roman" pitchFamily="18" charset="0"/>
              </a:rPr>
              <a:t> </a:t>
            </a:r>
            <a:r>
              <a:rPr lang="en-US" sz="1300" b="1" dirty="0" err="1">
                <a:solidFill>
                  <a:srgbClr val="266568"/>
                </a:solidFill>
                <a:latin typeface="Times New Roman" pitchFamily="18" charset="0"/>
                <a:cs typeface="Times New Roman" pitchFamily="18" charset="0"/>
              </a:rPr>
              <a:t>hợp</a:t>
            </a:r>
            <a:r>
              <a:rPr lang="en-US" sz="1300" b="1" dirty="0">
                <a:solidFill>
                  <a:srgbClr val="266568"/>
                </a:solidFill>
                <a:latin typeface="Times New Roman" pitchFamily="18" charset="0"/>
                <a:cs typeface="Times New Roman" pitchFamily="18" charset="0"/>
              </a:rPr>
              <a:t> </a:t>
            </a:r>
            <a:r>
              <a:rPr lang="en-US" sz="1300" b="1" dirty="0" err="1">
                <a:solidFill>
                  <a:srgbClr val="266568"/>
                </a:solidFill>
                <a:latin typeface="Times New Roman" pitchFamily="18" charset="0"/>
                <a:cs typeface="Times New Roman" pitchFamily="18" charset="0"/>
              </a:rPr>
              <a:t>đồng</a:t>
            </a:r>
            <a:r>
              <a:rPr lang="en-US" sz="1300" b="1" dirty="0">
                <a:solidFill>
                  <a:srgbClr val="266568"/>
                </a:solidFill>
                <a:latin typeface="Times New Roman" pitchFamily="18" charset="0"/>
                <a:cs typeface="Times New Roman" pitchFamily="18" charset="0"/>
              </a:rPr>
              <a:t> </a:t>
            </a:r>
            <a:r>
              <a:rPr lang="en-US" sz="1300" b="1" dirty="0" err="1">
                <a:solidFill>
                  <a:srgbClr val="266568"/>
                </a:solidFill>
                <a:latin typeface="Times New Roman" pitchFamily="18" charset="0"/>
                <a:cs typeface="Times New Roman" pitchFamily="18" charset="0"/>
              </a:rPr>
              <a:t>ngoại</a:t>
            </a:r>
            <a:r>
              <a:rPr lang="en-US" sz="1300" b="1" dirty="0">
                <a:solidFill>
                  <a:srgbClr val="266568"/>
                </a:solidFill>
                <a:latin typeface="Times New Roman" pitchFamily="18" charset="0"/>
                <a:cs typeface="Times New Roman" pitchFamily="18" charset="0"/>
              </a:rPr>
              <a:t> </a:t>
            </a:r>
            <a:r>
              <a:rPr lang="en-US" sz="1300" b="1" dirty="0" err="1" smtClean="0">
                <a:solidFill>
                  <a:srgbClr val="266568"/>
                </a:solidFill>
                <a:latin typeface="Times New Roman" pitchFamily="18" charset="0"/>
                <a:cs typeface="Times New Roman" pitchFamily="18" charset="0"/>
              </a:rPr>
              <a:t>thương</a:t>
            </a:r>
            <a:r>
              <a:rPr lang="en-US" sz="1300" b="1" dirty="0">
                <a:solidFill>
                  <a:srgbClr val="404040"/>
                </a:solidFill>
                <a:latin typeface="Times New Roman" pitchFamily="18" charset="0"/>
                <a:cs typeface="Times New Roman" pitchFamily="18" charset="0"/>
              </a:rPr>
              <a:t/>
            </a:r>
            <a:br>
              <a:rPr lang="en-US" sz="1300" b="1" dirty="0">
                <a:solidFill>
                  <a:srgbClr val="404040"/>
                </a:solidFill>
                <a:latin typeface="Times New Roman" pitchFamily="18" charset="0"/>
                <a:cs typeface="Times New Roman" pitchFamily="18" charset="0"/>
              </a:rPr>
            </a:br>
            <a:endParaRPr lang="en-US" sz="1300" b="1" dirty="0">
              <a:solidFill>
                <a:srgbClr val="404040"/>
              </a:solidFill>
              <a:latin typeface="Times New Roman" pitchFamily="18" charset="0"/>
              <a:cs typeface="Times New Roman" pitchFamily="18" charset="0"/>
            </a:endParaRPr>
          </a:p>
        </p:txBody>
      </p:sp>
      <p:sp>
        <p:nvSpPr>
          <p:cNvPr id="4120" name="Rectangle 35"/>
          <p:cNvSpPr>
            <a:spLocks noChangeArrowheads="1"/>
          </p:cNvSpPr>
          <p:nvPr/>
        </p:nvSpPr>
        <p:spPr bwMode="auto">
          <a:xfrm>
            <a:off x="3581400" y="3208338"/>
            <a:ext cx="4364038"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Wingdings" pitchFamily="2" charset="2"/>
              <a:buChar char="Ø"/>
            </a:pPr>
            <a:r>
              <a:rPr lang="en-US" sz="1300" b="1" dirty="0" smtClean="0">
                <a:solidFill>
                  <a:srgbClr val="0070C0"/>
                </a:solidFill>
                <a:latin typeface="Times New Roman" pitchFamily="18" charset="0"/>
                <a:cs typeface="Times New Roman" pitchFamily="18" charset="0"/>
              </a:rPr>
              <a:t>Quyết định đến hợp đồng ngoại thương</a:t>
            </a:r>
            <a:endParaRPr lang="en-US" sz="1300" b="1" dirty="0">
              <a:solidFill>
                <a:srgbClr val="0070C0"/>
              </a:solidFill>
              <a:latin typeface="Times New Roman" pitchFamily="18" charset="0"/>
              <a:cs typeface="Times New Roman" pitchFamily="18" charset="0"/>
            </a:endParaRPr>
          </a:p>
        </p:txBody>
      </p:sp>
      <p:sp>
        <p:nvSpPr>
          <p:cNvPr id="4121" name="Rectangle 36"/>
          <p:cNvSpPr>
            <a:spLocks noChangeArrowheads="1"/>
          </p:cNvSpPr>
          <p:nvPr/>
        </p:nvSpPr>
        <p:spPr bwMode="auto">
          <a:xfrm>
            <a:off x="3581400" y="5186363"/>
            <a:ext cx="4364038"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Wingdings" pitchFamily="2" charset="2"/>
              <a:buChar char="Ø"/>
            </a:pPr>
            <a:r>
              <a:rPr lang="en-US" sz="1300" b="1" dirty="0" err="1">
                <a:solidFill>
                  <a:srgbClr val="404040"/>
                </a:solidFill>
                <a:latin typeface="Times New Roman" pitchFamily="18" charset="0"/>
                <a:cs typeface="Times New Roman" pitchFamily="18" charset="0"/>
              </a:rPr>
              <a:t>Thống</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kê</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thương</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mại</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và</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duy</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trì</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hệ</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thống</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hạn</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ngạch</a:t>
            </a:r>
            <a:endParaRPr lang="en-US" sz="1300" b="1" dirty="0">
              <a:solidFill>
                <a:srgbClr val="404040"/>
              </a:solidFill>
              <a:latin typeface="Times New Roman" pitchFamily="18" charset="0"/>
              <a:cs typeface="Times New Roman" pitchFamily="18" charset="0"/>
            </a:endParaRPr>
          </a:p>
          <a:p>
            <a:pPr marL="285750" indent="-285750">
              <a:buFont typeface="Wingdings" pitchFamily="2" charset="2"/>
              <a:buChar char="Ø"/>
            </a:pPr>
            <a:r>
              <a:rPr lang="en-US" sz="1300" b="1" dirty="0" err="1" smtClean="0">
                <a:solidFill>
                  <a:srgbClr val="404040"/>
                </a:solidFill>
                <a:latin typeface="Times New Roman" pitchFamily="18" charset="0"/>
                <a:cs typeface="Times New Roman" pitchFamily="18" charset="0"/>
              </a:rPr>
              <a:t>Chính</a:t>
            </a:r>
            <a:r>
              <a:rPr lang="en-US" sz="1300" b="1" dirty="0" smtClean="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sách</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chống</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bán</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phá</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giá</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trợ</a:t>
            </a:r>
            <a:r>
              <a:rPr lang="en-US" sz="1300" b="1" dirty="0">
                <a:solidFill>
                  <a:srgbClr val="404040"/>
                </a:solidFill>
                <a:latin typeface="Times New Roman" pitchFamily="18" charset="0"/>
                <a:cs typeface="Times New Roman" pitchFamily="18" charset="0"/>
              </a:rPr>
              <a:t> </a:t>
            </a:r>
            <a:r>
              <a:rPr lang="en-US" sz="1300" b="1" dirty="0" err="1">
                <a:solidFill>
                  <a:srgbClr val="404040"/>
                </a:solidFill>
                <a:latin typeface="Times New Roman" pitchFamily="18" charset="0"/>
                <a:cs typeface="Times New Roman" pitchFamily="18" charset="0"/>
              </a:rPr>
              <a:t>giá</a:t>
            </a:r>
            <a:r>
              <a:rPr lang="en-US" sz="1300" b="1" dirty="0">
                <a:solidFill>
                  <a:srgbClr val="266568"/>
                </a:solidFill>
                <a:latin typeface="Arial" charset="0"/>
              </a:rPr>
              <a:t/>
            </a:r>
            <a:br>
              <a:rPr lang="en-US" sz="1300" b="1" dirty="0">
                <a:solidFill>
                  <a:srgbClr val="266568"/>
                </a:solidFill>
                <a:latin typeface="Arial" charset="0"/>
              </a:rPr>
            </a:br>
            <a:endParaRPr lang="en-US" sz="1300" b="1" dirty="0">
              <a:solidFill>
                <a:srgbClr val="266568"/>
              </a:solidFill>
              <a:latin typeface="Arial" charset="0"/>
            </a:endParaRPr>
          </a:p>
        </p:txBody>
      </p:sp>
      <p:sp>
        <p:nvSpPr>
          <p:cNvPr id="40" name="TextBox 39"/>
          <p:cNvSpPr txBox="1"/>
          <p:nvPr/>
        </p:nvSpPr>
        <p:spPr>
          <a:xfrm>
            <a:off x="6781800" y="6527800"/>
            <a:ext cx="1677988" cy="254000"/>
          </a:xfrm>
          <a:prstGeom prst="rect">
            <a:avLst/>
          </a:prstGeom>
          <a:noFill/>
        </p:spPr>
        <p:txBody>
          <a:bodyPr wrap="none">
            <a:spAutoFit/>
          </a:bodyPr>
          <a:lstStyle/>
          <a:p>
            <a:pPr fontAlgn="auto">
              <a:spcBef>
                <a:spcPts val="0"/>
              </a:spcBef>
              <a:spcAft>
                <a:spcPts val="0"/>
              </a:spcAft>
              <a:defRPr/>
            </a:pPr>
            <a:r>
              <a:rPr lang="en-US" sz="1050" dirty="0">
                <a:solidFill>
                  <a:prstClr val="black">
                    <a:lumMod val="65000"/>
                    <a:lumOff val="35000"/>
                  </a:prstClr>
                </a:solidFill>
                <a:latin typeface="Arial" pitchFamily="34" charset="0"/>
                <a:cs typeface="Arial" pitchFamily="34" charset="0"/>
              </a:rPr>
              <a:t>www.PowerPointDep.net</a:t>
            </a:r>
          </a:p>
        </p:txBody>
      </p:sp>
      <p:sp>
        <p:nvSpPr>
          <p:cNvPr id="4123" name="TextBox 20"/>
          <p:cNvSpPr txBox="1">
            <a:spLocks noChangeArrowheads="1"/>
          </p:cNvSpPr>
          <p:nvPr/>
        </p:nvSpPr>
        <p:spPr bwMode="auto">
          <a:xfrm>
            <a:off x="1651001" y="12681"/>
            <a:ext cx="5740399"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2500" b="1" dirty="0" smtClean="0">
                <a:solidFill>
                  <a:srgbClr val="FFC000"/>
                </a:solidFill>
                <a:latin typeface="Times New Roman" pitchFamily="18" charset="0"/>
                <a:cs typeface="Times New Roman" pitchFamily="18" charset="0"/>
              </a:rPr>
              <a:t>VAI TRÒ CỦA CO TRONG XUẤT NHẬP KHẨU?</a:t>
            </a:r>
            <a:endParaRPr lang="en-US" sz="2500" b="1" dirty="0">
              <a:solidFill>
                <a:srgbClr val="FFC000"/>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VINATRAIN EDUCATION SYSTEM </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459355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PHÂN LOẠI CO</a:t>
            </a:r>
            <a:endParaRPr lang="en-US" b="1" dirty="0">
              <a:latin typeface="Times New Roman" pitchFamily="18" charset="0"/>
              <a:cs typeface="Times New Roman" pitchFamily="18" charset="0"/>
            </a:endParaRPr>
          </a:p>
        </p:txBody>
      </p:sp>
      <p:sp>
        <p:nvSpPr>
          <p:cNvPr id="5" name="Content Placeholder 4"/>
          <p:cNvSpPr>
            <a:spLocks noGrp="1"/>
          </p:cNvSpPr>
          <p:nvPr>
            <p:ph idx="1"/>
          </p:nvPr>
        </p:nvSpPr>
        <p:spPr>
          <a:xfrm>
            <a:off x="457200" y="990600"/>
            <a:ext cx="8229600" cy="5334000"/>
          </a:xfrm>
        </p:spPr>
        <p:txBody>
          <a:bodyPr>
            <a:normAutofit fontScale="92500" lnSpcReduction="20000"/>
          </a:bodyPr>
          <a:lstStyle/>
          <a:p>
            <a:pPr marL="0" lvl="0" indent="0">
              <a:buNone/>
            </a:pPr>
            <a:r>
              <a:rPr lang="vi-VN" sz="1500" b="1" dirty="0">
                <a:latin typeface="Times New Roman" pitchFamily="18" charset="0"/>
                <a:cs typeface="Times New Roman" pitchFamily="18" charset="0"/>
              </a:rPr>
              <a:t>1. Các loại mẫu CO ưu đãi</a:t>
            </a:r>
            <a:r>
              <a:rPr lang="vi-VN" sz="1500" b="1" dirty="0" smtClean="0">
                <a:latin typeface="Times New Roman" pitchFamily="18" charset="0"/>
                <a:cs typeface="Times New Roman" pitchFamily="18" charset="0"/>
              </a:rPr>
              <a:t>:</a:t>
            </a:r>
            <a:r>
              <a:rPr lang="en-US" sz="1500" b="1" dirty="0">
                <a:latin typeface="Times New Roman" pitchFamily="18" charset="0"/>
                <a:cs typeface="Times New Roman" pitchFamily="18" charset="0"/>
              </a:rPr>
              <a:t> </a:t>
            </a:r>
            <a:r>
              <a:rPr lang="en-US" sz="1500" dirty="0">
                <a:latin typeface="Times New Roman" pitchFamily="18" charset="0"/>
                <a:cs typeface="Times New Roman" pitchFamily="18" charset="0"/>
              </a:rPr>
              <a:t>(http://</a:t>
            </a:r>
            <a:r>
              <a:rPr lang="en-US" sz="1500" dirty="0" smtClean="0">
                <a:latin typeface="Times New Roman" pitchFamily="18" charset="0"/>
                <a:cs typeface="Times New Roman" pitchFamily="18" charset="0"/>
              </a:rPr>
              <a:t>www.ecosys.gov.vn/Homepage/DocumentView.aspx)</a:t>
            </a:r>
            <a:endParaRPr lang="vi-VN" sz="1500" dirty="0">
              <a:latin typeface="Times New Roman" pitchFamily="18" charset="0"/>
              <a:cs typeface="Times New Roman" pitchFamily="18" charset="0"/>
            </a:endParaRP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A (cấp cho hàng XK đi các nước cho hưởng ưu đãi thuế quan phổ cập GSP)</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D (các nước trong khối ASEAN)</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E (ASEAN - Trung Quốc)</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AK (ASEAN - Hàn Quốc)</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VK </a:t>
            </a:r>
            <a:r>
              <a:rPr lang="vi-VN" sz="1500" dirty="0" smtClean="0">
                <a:latin typeface="Times New Roman" pitchFamily="18" charset="0"/>
                <a:cs typeface="Times New Roman" pitchFamily="18" charset="0"/>
              </a:rPr>
              <a:t>(</a:t>
            </a:r>
            <a:r>
              <a:rPr lang="en-US" sz="1500" dirty="0" smtClean="0">
                <a:latin typeface="Times New Roman" pitchFamily="18" charset="0"/>
                <a:cs typeface="Times New Roman" pitchFamily="18" charset="0"/>
              </a:rPr>
              <a:t>Việt Nam</a:t>
            </a:r>
            <a:r>
              <a:rPr lang="vi-VN" sz="1500" dirty="0" smtClean="0">
                <a:latin typeface="Times New Roman" pitchFamily="18" charset="0"/>
                <a:cs typeface="Times New Roman" pitchFamily="18" charset="0"/>
              </a:rPr>
              <a:t> </a:t>
            </a:r>
            <a:r>
              <a:rPr lang="vi-VN" sz="1500" dirty="0">
                <a:latin typeface="Times New Roman" pitchFamily="18" charset="0"/>
                <a:cs typeface="Times New Roman" pitchFamily="18" charset="0"/>
              </a:rPr>
              <a:t>- Hàn Quốc)</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AJ (ASEAN - Nhật Bản)</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VJ (Việt nam - Nhật Bản)</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AI (ASEAN - Ấn Độ)</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AANZ (ASEAN - Australia - New Zealand)</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VC (Việt Nam - Chile)</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mẫu S (Việt Nam - Lào; Việt Nam - Campuchia)</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form GSTP hàng xuất khẩu sang các nước tham gia hệ thống ưu đãi thương mại toàn cầu (GSTP) cho Việt Nam hưởng ưu đãi GSTP;</a:t>
            </a:r>
          </a:p>
          <a:p>
            <a:pPr marL="0" lvl="0" indent="0">
              <a:buNone/>
            </a:pPr>
            <a:endParaRPr lang="vi-VN" sz="1500" dirty="0">
              <a:latin typeface="Times New Roman" pitchFamily="18" charset="0"/>
              <a:cs typeface="Times New Roman" pitchFamily="18" charset="0"/>
            </a:endParaRPr>
          </a:p>
          <a:p>
            <a:pPr marL="0" lvl="0" indent="0">
              <a:buNone/>
            </a:pPr>
            <a:r>
              <a:rPr lang="vi-VN" sz="1500" b="1" dirty="0">
                <a:latin typeface="Times New Roman" pitchFamily="18" charset="0"/>
                <a:cs typeface="Times New Roman" pitchFamily="18" charset="0"/>
              </a:rPr>
              <a:t>2. Các mẫu CO không ưu </a:t>
            </a:r>
            <a:r>
              <a:rPr lang="vi-VN" sz="1500" b="1" dirty="0" smtClean="0">
                <a:latin typeface="Times New Roman" pitchFamily="18" charset="0"/>
                <a:cs typeface="Times New Roman" pitchFamily="18" charset="0"/>
              </a:rPr>
              <a:t>đãi</a:t>
            </a:r>
            <a:r>
              <a:rPr lang="en-US" sz="1500" b="1" dirty="0">
                <a:latin typeface="Times New Roman" pitchFamily="18" charset="0"/>
                <a:cs typeface="Times New Roman" pitchFamily="18" charset="0"/>
              </a:rPr>
              <a:t> (</a:t>
            </a:r>
            <a:r>
              <a:rPr lang="en-US" sz="1500" dirty="0">
                <a:latin typeface="Times New Roman" pitchFamily="18" charset="0"/>
                <a:cs typeface="Times New Roman" pitchFamily="18" charset="0"/>
              </a:rPr>
              <a:t>http://co.vietforward.com</a:t>
            </a:r>
            <a:r>
              <a:rPr lang="en-US" sz="1500" dirty="0" smtClean="0">
                <a:latin typeface="Times New Roman" pitchFamily="18" charset="0"/>
                <a:cs typeface="Times New Roman" pitchFamily="18" charset="0"/>
              </a:rPr>
              <a:t>/)</a:t>
            </a:r>
            <a:endParaRPr lang="vi-VN" sz="1500" dirty="0">
              <a:latin typeface="Times New Roman" pitchFamily="18" charset="0"/>
              <a:cs typeface="Times New Roman" pitchFamily="18" charset="0"/>
            </a:endParaRP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form </a:t>
            </a:r>
            <a:r>
              <a:rPr lang="vi-VN" sz="1500" dirty="0" smtClean="0">
                <a:latin typeface="Times New Roman" pitchFamily="18" charset="0"/>
                <a:cs typeface="Times New Roman" pitchFamily="18" charset="0"/>
              </a:rPr>
              <a:t>B</a:t>
            </a:r>
            <a:r>
              <a:rPr lang="en-US" sz="1500" dirty="0" smtClean="0">
                <a:latin typeface="Times New Roman" pitchFamily="18" charset="0"/>
                <a:cs typeface="Times New Roman" pitchFamily="18" charset="0"/>
              </a:rPr>
              <a:t>:</a:t>
            </a:r>
            <a:r>
              <a:rPr lang="vi-VN" sz="1500" dirty="0">
                <a:latin typeface="Times New Roman" pitchFamily="18" charset="0"/>
                <a:cs typeface="Times New Roman" pitchFamily="18" charset="0"/>
              </a:rPr>
              <a:t> hàng xuất khẩu sang tất cả các nước, cấp theo quy định xuất xứ không ưu đãi;</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form </a:t>
            </a:r>
            <a:r>
              <a:rPr lang="vi-VN" sz="1500" dirty="0" smtClean="0">
                <a:latin typeface="Times New Roman" pitchFamily="18" charset="0"/>
                <a:cs typeface="Times New Roman" pitchFamily="18" charset="0"/>
              </a:rPr>
              <a:t>ICO</a:t>
            </a:r>
            <a:r>
              <a:rPr lang="en-US" sz="1500" dirty="0" smtClean="0">
                <a:latin typeface="Times New Roman" pitchFamily="18" charset="0"/>
                <a:cs typeface="Times New Roman" pitchFamily="18" charset="0"/>
              </a:rPr>
              <a:t>:</a:t>
            </a:r>
            <a:r>
              <a:rPr lang="vi-VN" sz="1500" dirty="0">
                <a:latin typeface="Times New Roman" pitchFamily="18" charset="0"/>
                <a:cs typeface="Times New Roman" pitchFamily="18" charset="0"/>
              </a:rPr>
              <a:t> cấp cho sản phẩm từ cà phê trồng và thu hoạch tại Việt Nam xuất khẩu sang tất cả các nước theo quy định của Tổ chức cà phê thế giới (ICO)</a:t>
            </a: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form Textile (gọi tắt là form T) cấp cho hàng dệt may xuất khẩu sang EU theo hiệp định dệt may Việt </a:t>
            </a:r>
            <a:r>
              <a:rPr lang="vi-VN" sz="1500" dirty="0" smtClean="0">
                <a:latin typeface="Times New Roman" pitchFamily="18" charset="0"/>
                <a:cs typeface="Times New Roman" pitchFamily="18" charset="0"/>
              </a:rPr>
              <a:t>Nam-EU</a:t>
            </a:r>
            <a:endParaRPr lang="vi-VN" sz="1500" dirty="0">
              <a:latin typeface="Times New Roman" pitchFamily="18" charset="0"/>
              <a:cs typeface="Times New Roman" pitchFamily="18" charset="0"/>
            </a:endParaRP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form Mexico (thường gọi là anexo III) cấp cho hàng dệt may, </a:t>
            </a:r>
            <a:r>
              <a:rPr lang="vi-VN" sz="1500" dirty="0" smtClean="0">
                <a:latin typeface="Times New Roman" pitchFamily="18" charset="0"/>
                <a:cs typeface="Times New Roman" pitchFamily="18" charset="0"/>
              </a:rPr>
              <a:t>giày</a:t>
            </a: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dép </a:t>
            </a:r>
            <a:r>
              <a:rPr lang="vi-VN" sz="1500" dirty="0">
                <a:latin typeface="Times New Roman" pitchFamily="18" charset="0"/>
                <a:cs typeface="Times New Roman" pitchFamily="18" charset="0"/>
              </a:rPr>
              <a:t>xuất khẩu sang Mexico theo quy định của </a:t>
            </a:r>
            <a:r>
              <a:rPr lang="vi-VN" sz="1500" dirty="0" smtClean="0">
                <a:latin typeface="Times New Roman" pitchFamily="18" charset="0"/>
                <a:cs typeface="Times New Roman" pitchFamily="18" charset="0"/>
              </a:rPr>
              <a:t>Mexico</a:t>
            </a:r>
            <a:endParaRPr lang="vi-VN" sz="1500" dirty="0">
              <a:latin typeface="Times New Roman" pitchFamily="18" charset="0"/>
              <a:cs typeface="Times New Roman" pitchFamily="18" charset="0"/>
            </a:endParaRP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form Venezuela cấp cho hàng xuất khẩu sang Venezuela theo quy định của </a:t>
            </a:r>
            <a:r>
              <a:rPr lang="vi-VN" sz="1500" dirty="0" smtClean="0">
                <a:latin typeface="Times New Roman" pitchFamily="18" charset="0"/>
                <a:cs typeface="Times New Roman" pitchFamily="18" charset="0"/>
              </a:rPr>
              <a:t>Venezuela</a:t>
            </a:r>
            <a:endParaRPr lang="vi-VN" sz="1500" dirty="0">
              <a:latin typeface="Times New Roman" pitchFamily="18" charset="0"/>
              <a:cs typeface="Times New Roman" pitchFamily="18" charset="0"/>
            </a:endParaRPr>
          </a:p>
          <a:p>
            <a:pPr marL="0" lvl="0" indent="0">
              <a:buNone/>
            </a:pPr>
            <a:r>
              <a:rPr lang="en-US" sz="1500" dirty="0" smtClean="0">
                <a:latin typeface="Times New Roman" pitchFamily="18" charset="0"/>
                <a:cs typeface="Times New Roman" pitchFamily="18" charset="0"/>
              </a:rPr>
              <a:t>- </a:t>
            </a:r>
            <a:r>
              <a:rPr lang="vi-VN" sz="1500" dirty="0" smtClean="0">
                <a:latin typeface="Times New Roman" pitchFamily="18" charset="0"/>
                <a:cs typeface="Times New Roman" pitchFamily="18" charset="0"/>
              </a:rPr>
              <a:t>C/O </a:t>
            </a:r>
            <a:r>
              <a:rPr lang="vi-VN" sz="1500" dirty="0">
                <a:latin typeface="Times New Roman" pitchFamily="18" charset="0"/>
                <a:cs typeface="Times New Roman" pitchFamily="18" charset="0"/>
              </a:rPr>
              <a:t>form Peru cấp cho hàng giày dép xuất khẩu sang Peru theo quy định của </a:t>
            </a:r>
            <a:r>
              <a:rPr lang="vi-VN" sz="1500" dirty="0" smtClean="0">
                <a:latin typeface="Times New Roman" pitchFamily="18" charset="0"/>
                <a:cs typeface="Times New Roman" pitchFamily="18" charset="0"/>
              </a:rPr>
              <a:t>Peru</a:t>
            </a:r>
            <a:endParaRPr lang="vi-VN" sz="1500" dirty="0">
              <a:latin typeface="Times New Roman" pitchFamily="18" charset="0"/>
              <a:cs typeface="Times New Roman" pitchFamily="18" charset="0"/>
            </a:endParaRPr>
          </a:p>
          <a:p>
            <a:endParaRPr lang="en-US" dirty="0"/>
          </a:p>
        </p:txBody>
      </p:sp>
      <p:sp>
        <p:nvSpPr>
          <p:cNvPr id="3" name="Footer Placeholder 2"/>
          <p:cNvSpPr>
            <a:spLocks noGrp="1"/>
          </p:cNvSpPr>
          <p:nvPr>
            <p:ph type="ftr" sz="quarter" idx="11"/>
          </p:nvPr>
        </p:nvSpPr>
        <p:spPr/>
        <p:txBody>
          <a:bodyPr/>
          <a:lstStyle/>
          <a:p>
            <a:r>
              <a:rPr lang="en-US" smtClean="0"/>
              <a:t>VINATRAIN EDUCATION SYSTEM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623822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868362"/>
          </a:xfrm>
        </p:spPr>
        <p:txBody>
          <a:bodyPr/>
          <a:lstStyle/>
          <a:p>
            <a:r>
              <a:rPr lang="en-US" sz="4000" b="1" dirty="0">
                <a:latin typeface="Times New Roman" pitchFamily="18" charset="0"/>
                <a:cs typeface="Times New Roman" pitchFamily="18" charset="0"/>
              </a:rPr>
              <a:t>CƠ QUAN CẤP CO</a:t>
            </a:r>
            <a:endParaRPr lang="en-US" sz="4300" b="1" dirty="0">
              <a:latin typeface="Times New Roman" pitchFamily="18" charset="0"/>
              <a:cs typeface="Times New Roman" pitchFamily="18" charset="0"/>
            </a:endParaRPr>
          </a:p>
        </p:txBody>
      </p:sp>
      <p:grpSp>
        <p:nvGrpSpPr>
          <p:cNvPr id="9219" name="Group 3"/>
          <p:cNvGrpSpPr>
            <a:grpSpLocks/>
          </p:cNvGrpSpPr>
          <p:nvPr/>
        </p:nvGrpSpPr>
        <p:grpSpPr bwMode="auto">
          <a:xfrm>
            <a:off x="822325" y="1876425"/>
            <a:ext cx="1912938" cy="3605213"/>
            <a:chOff x="513" y="998"/>
            <a:chExt cx="1109" cy="2271"/>
          </a:xfrm>
        </p:grpSpPr>
        <p:sp>
          <p:nvSpPr>
            <p:cNvPr id="9220" name="Freeform 4"/>
            <p:cNvSpPr>
              <a:spLocks/>
            </p:cNvSpPr>
            <p:nvPr/>
          </p:nvSpPr>
          <p:spPr bwMode="gray">
            <a:xfrm flipV="1">
              <a:off x="683" y="2087"/>
              <a:ext cx="933" cy="1182"/>
            </a:xfrm>
            <a:custGeom>
              <a:avLst/>
              <a:gdLst/>
              <a:ahLst/>
              <a:cxnLst>
                <a:cxn ang="0">
                  <a:pos x="118" y="1044"/>
                </a:cxn>
                <a:cxn ang="0">
                  <a:pos x="128" y="340"/>
                </a:cxn>
                <a:cxn ang="0">
                  <a:pos x="264" y="210"/>
                </a:cxn>
                <a:cxn ang="0">
                  <a:pos x="720" y="202"/>
                </a:cxn>
                <a:cxn ang="0">
                  <a:pos x="720" y="320"/>
                </a:cxn>
                <a:cxn ang="0">
                  <a:pos x="933" y="153"/>
                </a:cxn>
                <a:cxn ang="0">
                  <a:pos x="712" y="0"/>
                </a:cxn>
                <a:cxn ang="0">
                  <a:pos x="714" y="92"/>
                </a:cxn>
                <a:cxn ang="0">
                  <a:pos x="234" y="94"/>
                </a:cxn>
                <a:cxn ang="0">
                  <a:pos x="0" y="298"/>
                </a:cxn>
                <a:cxn ang="0">
                  <a:pos x="0" y="1058"/>
                </a:cxn>
                <a:cxn ang="0">
                  <a:pos x="118" y="1044"/>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1"/>
            </a:solidFill>
            <a:ln w="9525" cap="flat" cmpd="sng">
              <a:noFill/>
              <a:prstDash val="solid"/>
              <a:round/>
              <a:headEnd type="none" w="med" len="med"/>
              <a:tailEnd type="none" w="med" len="med"/>
            </a:ln>
            <a:effectLst/>
          </p:spPr>
          <p:txBody>
            <a:bodyPr wrap="none" anchor="ctr"/>
            <a:lstStyle/>
            <a:p>
              <a:endParaRPr lang="en-US"/>
            </a:p>
          </p:txBody>
        </p:sp>
        <p:sp>
          <p:nvSpPr>
            <p:cNvPr id="9221" name="Freeform 5"/>
            <p:cNvSpPr>
              <a:spLocks/>
            </p:cNvSpPr>
            <p:nvPr/>
          </p:nvSpPr>
          <p:spPr bwMode="gray">
            <a:xfrm rot="-5400000">
              <a:off x="917" y="1548"/>
              <a:ext cx="301" cy="1109"/>
            </a:xfrm>
            <a:custGeom>
              <a:avLst/>
              <a:gdLst/>
              <a:ahLst/>
              <a:cxnLst>
                <a:cxn ang="0">
                  <a:pos x="37" y="1"/>
                </a:cxn>
                <a:cxn ang="0">
                  <a:pos x="45" y="472"/>
                </a:cxn>
                <a:cxn ang="0">
                  <a:pos x="0" y="474"/>
                </a:cxn>
                <a:cxn ang="0">
                  <a:pos x="72" y="604"/>
                </a:cxn>
                <a:cxn ang="0">
                  <a:pos x="142" y="474"/>
                </a:cxn>
                <a:cxn ang="0">
                  <a:pos x="100" y="474"/>
                </a:cxn>
                <a:cxn ang="0">
                  <a:pos x="99" y="0"/>
                </a:cxn>
                <a:cxn ang="0">
                  <a:pos x="37" y="1"/>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accent1"/>
            </a:solidFill>
            <a:ln w="9525" cap="flat" cmpd="sng">
              <a:noFill/>
              <a:prstDash val="solid"/>
              <a:round/>
              <a:headEnd type="none" w="med" len="med"/>
              <a:tailEnd type="none" w="med" len="med"/>
            </a:ln>
            <a:effectLst/>
          </p:spPr>
          <p:txBody>
            <a:bodyPr wrap="none" anchor="ctr"/>
            <a:lstStyle/>
            <a:p>
              <a:endParaRPr lang="en-US"/>
            </a:p>
          </p:txBody>
        </p:sp>
        <p:sp>
          <p:nvSpPr>
            <p:cNvPr id="9222" name="Freeform 6"/>
            <p:cNvSpPr>
              <a:spLocks/>
            </p:cNvSpPr>
            <p:nvPr/>
          </p:nvSpPr>
          <p:spPr bwMode="gray">
            <a:xfrm>
              <a:off x="677" y="998"/>
              <a:ext cx="933" cy="1182"/>
            </a:xfrm>
            <a:custGeom>
              <a:avLst/>
              <a:gdLst/>
              <a:ahLst/>
              <a:cxnLst>
                <a:cxn ang="0">
                  <a:pos x="118" y="1044"/>
                </a:cxn>
                <a:cxn ang="0">
                  <a:pos x="128" y="340"/>
                </a:cxn>
                <a:cxn ang="0">
                  <a:pos x="264" y="210"/>
                </a:cxn>
                <a:cxn ang="0">
                  <a:pos x="720" y="202"/>
                </a:cxn>
                <a:cxn ang="0">
                  <a:pos x="720" y="320"/>
                </a:cxn>
                <a:cxn ang="0">
                  <a:pos x="933" y="153"/>
                </a:cxn>
                <a:cxn ang="0">
                  <a:pos x="712" y="0"/>
                </a:cxn>
                <a:cxn ang="0">
                  <a:pos x="714" y="92"/>
                </a:cxn>
                <a:cxn ang="0">
                  <a:pos x="234" y="94"/>
                </a:cxn>
                <a:cxn ang="0">
                  <a:pos x="0" y="298"/>
                </a:cxn>
                <a:cxn ang="0">
                  <a:pos x="0" y="1058"/>
                </a:cxn>
                <a:cxn ang="0">
                  <a:pos x="118" y="1044"/>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1"/>
            </a:solidFill>
            <a:ln w="9525" cap="flat" cmpd="sng">
              <a:noFill/>
              <a:prstDash val="solid"/>
              <a:round/>
              <a:headEnd type="none" w="med" len="med"/>
              <a:tailEnd type="none" w="med" len="med"/>
            </a:ln>
            <a:effectLst/>
          </p:spPr>
          <p:txBody>
            <a:bodyPr wrap="none" anchor="ctr"/>
            <a:lstStyle/>
            <a:p>
              <a:endParaRPr lang="en-US"/>
            </a:p>
          </p:txBody>
        </p:sp>
      </p:grpSp>
      <p:sp>
        <p:nvSpPr>
          <p:cNvPr id="9223" name="AutoShape 7"/>
          <p:cNvSpPr>
            <a:spLocks noChangeArrowheads="1"/>
          </p:cNvSpPr>
          <p:nvPr/>
        </p:nvSpPr>
        <p:spPr bwMode="gray">
          <a:xfrm>
            <a:off x="3408363" y="3030538"/>
            <a:ext cx="5457825" cy="1304925"/>
          </a:xfrm>
          <a:prstGeom prst="roundRect">
            <a:avLst>
              <a:gd name="adj" fmla="val 11505"/>
            </a:avLst>
          </a:prstGeom>
          <a:gradFill rotWithShape="1">
            <a:gsLst>
              <a:gs pos="0">
                <a:schemeClr val="folHlink"/>
              </a:gs>
              <a:gs pos="100000">
                <a:schemeClr val="folHlink">
                  <a:gamma/>
                  <a:shade val="46275"/>
                  <a:invGamma/>
                  <a:alpha val="0"/>
                </a:schemeClr>
              </a:gs>
            </a:gsLst>
            <a:lin ang="0" scaled="1"/>
          </a:gradFill>
          <a:ln w="6350" algn="ctr">
            <a:noFill/>
            <a:prstDash val="sysDot"/>
            <a:round/>
            <a:headEnd/>
            <a:tailEnd/>
          </a:ln>
          <a:effectLst/>
        </p:spPr>
        <p:txBody>
          <a:bodyPr wrap="none" anchor="ctr"/>
          <a:lstStyle/>
          <a:p>
            <a:endParaRPr lang="en-US"/>
          </a:p>
        </p:txBody>
      </p:sp>
      <p:sp>
        <p:nvSpPr>
          <p:cNvPr id="9224" name="AutoShape 8"/>
          <p:cNvSpPr>
            <a:spLocks noChangeArrowheads="1"/>
          </p:cNvSpPr>
          <p:nvPr/>
        </p:nvSpPr>
        <p:spPr bwMode="gray">
          <a:xfrm>
            <a:off x="4287838" y="3476625"/>
            <a:ext cx="376237" cy="344488"/>
          </a:xfrm>
          <a:prstGeom prst="rightArrow">
            <a:avLst>
              <a:gd name="adj1" fmla="val 50000"/>
              <a:gd name="adj2" fmla="val 45507"/>
            </a:avLst>
          </a:prstGeom>
          <a:solidFill>
            <a:srgbClr val="FEFEFE"/>
          </a:solidFill>
          <a:ln w="9525">
            <a:noFill/>
            <a:miter lim="800000"/>
            <a:headEnd/>
            <a:tailEnd/>
          </a:ln>
          <a:effectLst/>
        </p:spPr>
        <p:txBody>
          <a:bodyPr wrap="none" anchor="ctr"/>
          <a:lstStyle/>
          <a:p>
            <a:endParaRPr lang="en-US"/>
          </a:p>
        </p:txBody>
      </p:sp>
      <p:sp>
        <p:nvSpPr>
          <p:cNvPr id="9225" name="AutoShape 9"/>
          <p:cNvSpPr>
            <a:spLocks noChangeArrowheads="1"/>
          </p:cNvSpPr>
          <p:nvPr/>
        </p:nvSpPr>
        <p:spPr bwMode="ltGray">
          <a:xfrm>
            <a:off x="3446463" y="4552950"/>
            <a:ext cx="5422900" cy="1314450"/>
          </a:xfrm>
          <a:prstGeom prst="roundRect">
            <a:avLst>
              <a:gd name="adj" fmla="val 11505"/>
            </a:avLst>
          </a:prstGeom>
          <a:gradFill rotWithShape="1">
            <a:gsLst>
              <a:gs pos="0">
                <a:schemeClr val="accent2"/>
              </a:gs>
              <a:gs pos="100000">
                <a:schemeClr val="accent2">
                  <a:gamma/>
                  <a:shade val="46275"/>
                  <a:invGamma/>
                  <a:alpha val="0"/>
                </a:schemeClr>
              </a:gs>
            </a:gsLst>
            <a:lin ang="0" scaled="1"/>
          </a:gradFill>
          <a:ln w="6350" algn="ctr">
            <a:noFill/>
            <a:prstDash val="sysDot"/>
            <a:round/>
            <a:headEnd/>
            <a:tailEnd/>
          </a:ln>
          <a:effectLst/>
        </p:spPr>
        <p:txBody>
          <a:bodyPr wrap="none" anchor="ctr"/>
          <a:lstStyle/>
          <a:p>
            <a:endParaRPr lang="en-US"/>
          </a:p>
        </p:txBody>
      </p:sp>
      <p:sp>
        <p:nvSpPr>
          <p:cNvPr id="9226" name="AutoShape 10"/>
          <p:cNvSpPr>
            <a:spLocks noChangeArrowheads="1"/>
          </p:cNvSpPr>
          <p:nvPr/>
        </p:nvSpPr>
        <p:spPr bwMode="gray">
          <a:xfrm>
            <a:off x="4260850" y="5018088"/>
            <a:ext cx="376238" cy="347662"/>
          </a:xfrm>
          <a:prstGeom prst="rightArrow">
            <a:avLst>
              <a:gd name="adj1" fmla="val 50000"/>
              <a:gd name="adj2" fmla="val 45091"/>
            </a:avLst>
          </a:prstGeom>
          <a:solidFill>
            <a:srgbClr val="FEFEFE"/>
          </a:solidFill>
          <a:ln w="9525">
            <a:noFill/>
            <a:miter lim="800000"/>
            <a:headEnd/>
            <a:tailEnd/>
          </a:ln>
          <a:effectLst/>
        </p:spPr>
        <p:txBody>
          <a:bodyPr wrap="none" anchor="ctr"/>
          <a:lstStyle/>
          <a:p>
            <a:endParaRPr lang="en-US"/>
          </a:p>
        </p:txBody>
      </p:sp>
      <p:sp>
        <p:nvSpPr>
          <p:cNvPr id="9227" name="AutoShape 11"/>
          <p:cNvSpPr>
            <a:spLocks noChangeArrowheads="1"/>
          </p:cNvSpPr>
          <p:nvPr/>
        </p:nvSpPr>
        <p:spPr bwMode="gray">
          <a:xfrm>
            <a:off x="3408363" y="1535113"/>
            <a:ext cx="5457825" cy="1304925"/>
          </a:xfrm>
          <a:prstGeom prst="roundRect">
            <a:avLst>
              <a:gd name="adj" fmla="val 11505"/>
            </a:avLst>
          </a:prstGeom>
          <a:gradFill rotWithShape="1">
            <a:gsLst>
              <a:gs pos="0">
                <a:schemeClr val="hlink">
                  <a:alpha val="80000"/>
                </a:schemeClr>
              </a:gs>
              <a:gs pos="100000">
                <a:schemeClr val="hlink">
                  <a:gamma/>
                  <a:shade val="46275"/>
                  <a:invGamma/>
                  <a:alpha val="0"/>
                </a:schemeClr>
              </a:gs>
            </a:gsLst>
            <a:lin ang="0" scaled="1"/>
          </a:gradFill>
          <a:ln w="6350" algn="ctr">
            <a:noFill/>
            <a:prstDash val="sysDot"/>
            <a:round/>
            <a:headEnd/>
            <a:tailEnd/>
          </a:ln>
          <a:effectLst/>
        </p:spPr>
        <p:txBody>
          <a:bodyPr wrap="none" anchor="ctr"/>
          <a:lstStyle/>
          <a:p>
            <a:endParaRPr lang="en-US"/>
          </a:p>
        </p:txBody>
      </p:sp>
      <p:sp>
        <p:nvSpPr>
          <p:cNvPr id="9228" name="AutoShape 12"/>
          <p:cNvSpPr>
            <a:spLocks noChangeArrowheads="1"/>
          </p:cNvSpPr>
          <p:nvPr/>
        </p:nvSpPr>
        <p:spPr bwMode="gray">
          <a:xfrm>
            <a:off x="4268788" y="1981200"/>
            <a:ext cx="376237" cy="344488"/>
          </a:xfrm>
          <a:prstGeom prst="rightArrow">
            <a:avLst>
              <a:gd name="adj1" fmla="val 50000"/>
              <a:gd name="adj2" fmla="val 45507"/>
            </a:avLst>
          </a:prstGeom>
          <a:solidFill>
            <a:srgbClr val="FEFEFE"/>
          </a:solidFill>
          <a:ln w="9525">
            <a:noFill/>
            <a:miter lim="800000"/>
            <a:headEnd/>
            <a:tailEnd/>
          </a:ln>
          <a:effectLst/>
        </p:spPr>
        <p:txBody>
          <a:bodyPr wrap="none" anchor="ctr"/>
          <a:lstStyle/>
          <a:p>
            <a:endParaRPr lang="en-US"/>
          </a:p>
        </p:txBody>
      </p:sp>
      <p:sp>
        <p:nvSpPr>
          <p:cNvPr id="9229" name="AutoShape 13"/>
          <p:cNvSpPr>
            <a:spLocks noChangeArrowheads="1"/>
          </p:cNvSpPr>
          <p:nvPr/>
        </p:nvSpPr>
        <p:spPr bwMode="gray">
          <a:xfrm>
            <a:off x="2825750" y="1519238"/>
            <a:ext cx="1628775" cy="1298575"/>
          </a:xfrm>
          <a:prstGeom prst="roundRect">
            <a:avLst>
              <a:gd name="adj" fmla="val 11921"/>
            </a:avLst>
          </a:prstGeom>
          <a:gradFill rotWithShape="1">
            <a:gsLst>
              <a:gs pos="0">
                <a:schemeClr val="hlink"/>
              </a:gs>
              <a:gs pos="100000">
                <a:schemeClr val="hlink">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en-US"/>
          </a:p>
        </p:txBody>
      </p:sp>
      <p:sp>
        <p:nvSpPr>
          <p:cNvPr id="9230" name="Freeform 14"/>
          <p:cNvSpPr>
            <a:spLocks/>
          </p:cNvSpPr>
          <p:nvPr/>
        </p:nvSpPr>
        <p:spPr bwMode="gray">
          <a:xfrm>
            <a:off x="2889250" y="1584325"/>
            <a:ext cx="811213" cy="64928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8627"/>
                  <a:invGamma/>
                </a:schemeClr>
              </a:gs>
              <a:gs pos="50000">
                <a:schemeClr val="hlink">
                  <a:alpha val="0"/>
                </a:schemeClr>
              </a:gs>
              <a:gs pos="100000">
                <a:schemeClr val="hlink">
                  <a:gamma/>
                  <a:tint val="48627"/>
                  <a:invGamma/>
                </a:schemeClr>
              </a:gs>
            </a:gsLst>
            <a:lin ang="2700000" scaled="1"/>
          </a:gradFill>
          <a:ln w="0">
            <a:noFill/>
            <a:prstDash val="solid"/>
            <a:round/>
            <a:headEnd/>
            <a:tailEnd/>
          </a:ln>
        </p:spPr>
        <p:txBody>
          <a:bodyPr/>
          <a:lstStyle/>
          <a:p>
            <a:endParaRPr lang="en-US"/>
          </a:p>
        </p:txBody>
      </p:sp>
      <p:sp>
        <p:nvSpPr>
          <p:cNvPr id="9231" name="AutoShape 15"/>
          <p:cNvSpPr>
            <a:spLocks noChangeArrowheads="1"/>
          </p:cNvSpPr>
          <p:nvPr/>
        </p:nvSpPr>
        <p:spPr bwMode="gray">
          <a:xfrm>
            <a:off x="2838450" y="3021013"/>
            <a:ext cx="1628775" cy="1298575"/>
          </a:xfrm>
          <a:prstGeom prst="roundRect">
            <a:avLst>
              <a:gd name="adj" fmla="val 11921"/>
            </a:avLst>
          </a:prstGeom>
          <a:gradFill rotWithShape="1">
            <a:gsLst>
              <a:gs pos="0">
                <a:schemeClr val="folHlink"/>
              </a:gs>
              <a:gs pos="100000">
                <a:schemeClr val="folHlink">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en-US"/>
          </a:p>
        </p:txBody>
      </p:sp>
      <p:sp>
        <p:nvSpPr>
          <p:cNvPr id="9232" name="Freeform 16"/>
          <p:cNvSpPr>
            <a:spLocks/>
          </p:cNvSpPr>
          <p:nvPr/>
        </p:nvSpPr>
        <p:spPr bwMode="gray">
          <a:xfrm>
            <a:off x="2892425" y="3086100"/>
            <a:ext cx="811213" cy="64928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folHlink">
                  <a:gamma/>
                  <a:tint val="48627"/>
                  <a:invGamma/>
                </a:schemeClr>
              </a:gs>
              <a:gs pos="50000">
                <a:schemeClr val="folHlink">
                  <a:alpha val="0"/>
                </a:schemeClr>
              </a:gs>
              <a:gs pos="100000">
                <a:schemeClr val="folHlink">
                  <a:gamma/>
                  <a:tint val="48627"/>
                  <a:invGamma/>
                </a:schemeClr>
              </a:gs>
            </a:gsLst>
            <a:lin ang="2700000" scaled="1"/>
          </a:gradFill>
          <a:ln w="0">
            <a:noFill/>
            <a:prstDash val="solid"/>
            <a:round/>
            <a:headEnd/>
            <a:tailEnd/>
          </a:ln>
        </p:spPr>
        <p:txBody>
          <a:bodyPr/>
          <a:lstStyle/>
          <a:p>
            <a:endParaRPr lang="en-US"/>
          </a:p>
        </p:txBody>
      </p:sp>
      <p:sp>
        <p:nvSpPr>
          <p:cNvPr id="9233" name="AutoShape 17"/>
          <p:cNvSpPr>
            <a:spLocks noChangeArrowheads="1"/>
          </p:cNvSpPr>
          <p:nvPr/>
        </p:nvSpPr>
        <p:spPr bwMode="gray">
          <a:xfrm>
            <a:off x="2819400" y="4543425"/>
            <a:ext cx="1628775" cy="1298575"/>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en-US"/>
          </a:p>
        </p:txBody>
      </p:sp>
      <p:sp>
        <p:nvSpPr>
          <p:cNvPr id="9234" name="Freeform 18"/>
          <p:cNvSpPr>
            <a:spLocks/>
          </p:cNvSpPr>
          <p:nvPr/>
        </p:nvSpPr>
        <p:spPr bwMode="gray">
          <a:xfrm>
            <a:off x="2873375" y="4598988"/>
            <a:ext cx="811213" cy="649287"/>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w="0">
            <a:noFill/>
            <a:prstDash val="solid"/>
            <a:round/>
            <a:headEnd/>
            <a:tailEnd/>
          </a:ln>
        </p:spPr>
        <p:txBody>
          <a:bodyPr/>
          <a:lstStyle/>
          <a:p>
            <a:endParaRPr lang="en-US"/>
          </a:p>
        </p:txBody>
      </p:sp>
      <p:pic>
        <p:nvPicPr>
          <p:cNvPr id="9235" name="Picture 19" descr="YG_circle001"/>
          <p:cNvPicPr>
            <a:picLocks noChangeAspect="1" noChangeArrowheads="1"/>
          </p:cNvPicPr>
          <p:nvPr/>
        </p:nvPicPr>
        <p:blipFill>
          <a:blip r:embed="rId2"/>
          <a:srcRect/>
          <a:stretch>
            <a:fillRect/>
          </a:stretch>
        </p:blipFill>
        <p:spPr bwMode="auto">
          <a:xfrm>
            <a:off x="242888" y="2695575"/>
            <a:ext cx="1882775" cy="1879600"/>
          </a:xfrm>
          <a:prstGeom prst="rect">
            <a:avLst/>
          </a:prstGeom>
          <a:noFill/>
        </p:spPr>
      </p:pic>
      <p:sp>
        <p:nvSpPr>
          <p:cNvPr id="9236" name="Text Box 20"/>
          <p:cNvSpPr txBox="1">
            <a:spLocks noChangeArrowheads="1"/>
          </p:cNvSpPr>
          <p:nvPr/>
        </p:nvSpPr>
        <p:spPr bwMode="black">
          <a:xfrm>
            <a:off x="4933951" y="1851025"/>
            <a:ext cx="3932237" cy="584775"/>
          </a:xfrm>
          <a:prstGeom prst="rect">
            <a:avLst/>
          </a:prstGeom>
          <a:noFill/>
          <a:ln w="9525" algn="ctr">
            <a:noFill/>
            <a:miter lim="800000"/>
            <a:headEnd/>
            <a:tailEnd/>
          </a:ln>
          <a:effectLst/>
        </p:spPr>
        <p:txBody>
          <a:bodyPr>
            <a:spAutoFit/>
          </a:bodyPr>
          <a:lstStyle/>
          <a:p>
            <a:pPr eaLnBrk="0" hangingPunct="0"/>
            <a:r>
              <a:rPr lang="en-US" sz="1600" b="1" dirty="0" smtClean="0">
                <a:solidFill>
                  <a:srgbClr val="000000"/>
                </a:solidFill>
                <a:latin typeface="Times New Roman" pitchFamily="18" charset="0"/>
                <a:cs typeface="Times New Roman" pitchFamily="18" charset="0"/>
              </a:rPr>
              <a:t>Cấp CO form A và các form không ưu đãi</a:t>
            </a:r>
            <a:endParaRPr lang="en-US" sz="1600" dirty="0">
              <a:solidFill>
                <a:srgbClr val="000000"/>
              </a:solidFill>
              <a:latin typeface="Times New Roman" pitchFamily="18" charset="0"/>
              <a:cs typeface="Times New Roman" pitchFamily="18" charset="0"/>
            </a:endParaRPr>
          </a:p>
          <a:p>
            <a:pPr eaLnBrk="0" hangingPunct="0"/>
            <a:r>
              <a:rPr lang="en-US" sz="1600" b="1" dirty="0" smtClean="0">
                <a:solidFill>
                  <a:srgbClr val="000000"/>
                </a:solidFill>
                <a:latin typeface="Times New Roman" pitchFamily="18" charset="0"/>
                <a:cs typeface="Times New Roman" pitchFamily="18" charset="0"/>
              </a:rPr>
              <a:t>VD: Form A, B, T, ICO.....</a:t>
            </a:r>
          </a:p>
        </p:txBody>
      </p:sp>
      <p:sp>
        <p:nvSpPr>
          <p:cNvPr id="9237" name="Text Box 21"/>
          <p:cNvSpPr txBox="1">
            <a:spLocks noChangeArrowheads="1"/>
          </p:cNvSpPr>
          <p:nvPr/>
        </p:nvSpPr>
        <p:spPr bwMode="black">
          <a:xfrm>
            <a:off x="4933950" y="3314700"/>
            <a:ext cx="3932237" cy="584775"/>
          </a:xfrm>
          <a:prstGeom prst="rect">
            <a:avLst/>
          </a:prstGeom>
          <a:noFill/>
          <a:ln w="9525" algn="ctr">
            <a:noFill/>
            <a:miter lim="800000"/>
            <a:headEnd/>
            <a:tailEnd/>
          </a:ln>
          <a:effectLst/>
        </p:spPr>
        <p:txBody>
          <a:bodyPr>
            <a:spAutoFit/>
          </a:bodyPr>
          <a:lstStyle/>
          <a:p>
            <a:pPr eaLnBrk="0" hangingPunct="0"/>
            <a:r>
              <a:rPr lang="en-US" sz="1600" b="1" dirty="0" smtClean="0">
                <a:solidFill>
                  <a:srgbClr val="000000"/>
                </a:solidFill>
                <a:latin typeface="Times New Roman" pitchFamily="18" charset="0"/>
                <a:cs typeface="Times New Roman" pitchFamily="18" charset="0"/>
              </a:rPr>
              <a:t>Cấp các form CO ưu đãi</a:t>
            </a:r>
          </a:p>
          <a:p>
            <a:pPr eaLnBrk="0" hangingPunct="0"/>
            <a:r>
              <a:rPr lang="en-US" sz="1600" b="1" dirty="0" smtClean="0">
                <a:solidFill>
                  <a:srgbClr val="000000"/>
                </a:solidFill>
                <a:latin typeface="Times New Roman" pitchFamily="18" charset="0"/>
                <a:cs typeface="Times New Roman" pitchFamily="18" charset="0"/>
              </a:rPr>
              <a:t>VD: Form AJ, VJ, D, E.....</a:t>
            </a:r>
            <a:endParaRPr lang="en-US" sz="1600" dirty="0">
              <a:solidFill>
                <a:srgbClr val="000000"/>
              </a:solidFill>
              <a:latin typeface="Times New Roman" pitchFamily="18" charset="0"/>
              <a:cs typeface="Times New Roman" pitchFamily="18" charset="0"/>
            </a:endParaRPr>
          </a:p>
        </p:txBody>
      </p:sp>
      <p:sp>
        <p:nvSpPr>
          <p:cNvPr id="9238" name="Text Box 22"/>
          <p:cNvSpPr txBox="1">
            <a:spLocks noChangeArrowheads="1"/>
          </p:cNvSpPr>
          <p:nvPr/>
        </p:nvSpPr>
        <p:spPr bwMode="black">
          <a:xfrm>
            <a:off x="4946651" y="4900324"/>
            <a:ext cx="3932237" cy="584775"/>
          </a:xfrm>
          <a:prstGeom prst="rect">
            <a:avLst/>
          </a:prstGeom>
          <a:noFill/>
          <a:ln w="9525" algn="ctr">
            <a:noFill/>
            <a:miter lim="800000"/>
            <a:headEnd/>
            <a:tailEnd/>
          </a:ln>
          <a:effectLst/>
        </p:spPr>
        <p:txBody>
          <a:bodyPr>
            <a:spAutoFit/>
          </a:bodyPr>
          <a:lstStyle/>
          <a:p>
            <a:pPr eaLnBrk="0" hangingPunct="0"/>
            <a:r>
              <a:rPr lang="en-US" sz="1600" b="1" dirty="0">
                <a:solidFill>
                  <a:srgbClr val="000000"/>
                </a:solidFill>
                <a:latin typeface="Times New Roman" pitchFamily="18" charset="0"/>
                <a:cs typeface="Times New Roman" pitchFamily="18" charset="0"/>
              </a:rPr>
              <a:t>Cấp các form CO ưu đãi</a:t>
            </a:r>
          </a:p>
          <a:p>
            <a:pPr eaLnBrk="0" hangingPunct="0"/>
            <a:r>
              <a:rPr lang="en-US" sz="1600" b="1" dirty="0">
                <a:solidFill>
                  <a:srgbClr val="000000"/>
                </a:solidFill>
                <a:latin typeface="Times New Roman" pitchFamily="18" charset="0"/>
                <a:cs typeface="Times New Roman" pitchFamily="18" charset="0"/>
              </a:rPr>
              <a:t>VD: Form AJ, VJ, D, E.....</a:t>
            </a:r>
            <a:endParaRPr lang="en-US" sz="1600" dirty="0">
              <a:solidFill>
                <a:srgbClr val="000000"/>
              </a:solidFill>
              <a:latin typeface="Times New Roman" pitchFamily="18" charset="0"/>
              <a:cs typeface="Times New Roman" pitchFamily="18" charset="0"/>
            </a:endParaRPr>
          </a:p>
        </p:txBody>
      </p:sp>
      <p:sp>
        <p:nvSpPr>
          <p:cNvPr id="9239" name="Text Box 23"/>
          <p:cNvSpPr txBox="1">
            <a:spLocks noChangeArrowheads="1"/>
          </p:cNvSpPr>
          <p:nvPr/>
        </p:nvSpPr>
        <p:spPr bwMode="gray">
          <a:xfrm>
            <a:off x="407988" y="3314700"/>
            <a:ext cx="1573212" cy="646331"/>
          </a:xfrm>
          <a:prstGeom prst="rect">
            <a:avLst/>
          </a:prstGeom>
          <a:noFill/>
          <a:ln w="9525" algn="ctr">
            <a:noFill/>
            <a:miter lim="800000"/>
            <a:headEnd/>
            <a:tailEnd/>
          </a:ln>
          <a:effectLst/>
        </p:spPr>
        <p:txBody>
          <a:bodyPr>
            <a:spAutoFit/>
          </a:bodyPr>
          <a:lstStyle/>
          <a:p>
            <a:pPr algn="ctr" eaLnBrk="0" hangingPunct="0"/>
            <a:r>
              <a:rPr lang="en-US" b="1" dirty="0" smtClean="0">
                <a:solidFill>
                  <a:schemeClr val="tx2">
                    <a:lumMod val="75000"/>
                  </a:schemeClr>
                </a:solidFill>
              </a:rPr>
              <a:t>Bộ Công Thương</a:t>
            </a:r>
            <a:endParaRPr lang="en-US" b="1" dirty="0">
              <a:solidFill>
                <a:schemeClr val="tx2">
                  <a:lumMod val="75000"/>
                </a:schemeClr>
              </a:solidFill>
            </a:endParaRPr>
          </a:p>
        </p:txBody>
      </p:sp>
      <p:sp>
        <p:nvSpPr>
          <p:cNvPr id="9240" name="Text Box 24"/>
          <p:cNvSpPr txBox="1">
            <a:spLocks noChangeArrowheads="1"/>
          </p:cNvSpPr>
          <p:nvPr/>
        </p:nvSpPr>
        <p:spPr bwMode="white">
          <a:xfrm>
            <a:off x="2806700" y="1689100"/>
            <a:ext cx="1673225" cy="784830"/>
          </a:xfrm>
          <a:prstGeom prst="rect">
            <a:avLst/>
          </a:prstGeom>
          <a:noFill/>
          <a:ln w="9525" algn="ctr">
            <a:noFill/>
            <a:miter lim="800000"/>
            <a:headEnd/>
            <a:tailEnd/>
          </a:ln>
          <a:effectLst/>
        </p:spPr>
        <p:txBody>
          <a:bodyPr>
            <a:spAutoFit/>
          </a:bodyPr>
          <a:lstStyle/>
          <a:p>
            <a:pPr algn="ctr">
              <a:spcBef>
                <a:spcPct val="50000"/>
              </a:spcBef>
            </a:pPr>
            <a:r>
              <a:rPr lang="en-US" sz="1500" b="1" dirty="0">
                <a:solidFill>
                  <a:srgbClr val="FFFF00"/>
                </a:solidFill>
              </a:rPr>
              <a:t> </a:t>
            </a:r>
            <a:r>
              <a:rPr lang="en-US" sz="1500" dirty="0">
                <a:solidFill>
                  <a:srgbClr val="FFFF00"/>
                </a:solidFill>
                <a:latin typeface="Times New Roman" pitchFamily="18" charset="0"/>
                <a:cs typeface="Times New Roman" pitchFamily="18" charset="0"/>
              </a:rPr>
              <a:t>Phòng thương mại và công nghiệp Việt Nam (</a:t>
            </a:r>
            <a:r>
              <a:rPr lang="en-US" sz="1500" dirty="0" smtClean="0">
                <a:solidFill>
                  <a:srgbClr val="FFFF00"/>
                </a:solidFill>
                <a:latin typeface="Times New Roman" pitchFamily="18" charset="0"/>
                <a:cs typeface="Times New Roman" pitchFamily="18" charset="0"/>
              </a:rPr>
              <a:t>VCCI)</a:t>
            </a:r>
            <a:endParaRPr lang="en-US" sz="1500" b="1" dirty="0">
              <a:solidFill>
                <a:srgbClr val="FFFF00"/>
              </a:solidFill>
            </a:endParaRPr>
          </a:p>
        </p:txBody>
      </p:sp>
      <p:sp>
        <p:nvSpPr>
          <p:cNvPr id="9241" name="Text Box 25"/>
          <p:cNvSpPr txBox="1">
            <a:spLocks noChangeArrowheads="1"/>
          </p:cNvSpPr>
          <p:nvPr/>
        </p:nvSpPr>
        <p:spPr bwMode="white">
          <a:xfrm>
            <a:off x="2806700" y="3168154"/>
            <a:ext cx="1673225" cy="923330"/>
          </a:xfrm>
          <a:prstGeom prst="rect">
            <a:avLst/>
          </a:prstGeom>
          <a:noFill/>
          <a:ln w="9525" algn="ctr">
            <a:noFill/>
            <a:miter lim="800000"/>
            <a:headEnd/>
            <a:tailEnd/>
          </a:ln>
          <a:effectLst/>
        </p:spPr>
        <p:txBody>
          <a:bodyPr>
            <a:spAutoFit/>
          </a:bodyPr>
          <a:lstStyle/>
          <a:p>
            <a:pPr algn="ctr">
              <a:spcBef>
                <a:spcPct val="50000"/>
              </a:spcBef>
            </a:pPr>
            <a:r>
              <a:rPr lang="en-US" sz="2400" b="1" dirty="0">
                <a:solidFill>
                  <a:srgbClr val="FEFFFF"/>
                </a:solidFill>
              </a:rPr>
              <a:t> </a:t>
            </a:r>
            <a:r>
              <a:rPr lang="en-US" sz="1500" dirty="0">
                <a:solidFill>
                  <a:schemeClr val="bg1">
                    <a:lumMod val="95000"/>
                  </a:schemeClr>
                </a:solidFill>
                <a:latin typeface="Times New Roman" pitchFamily="18" charset="0"/>
                <a:cs typeface="Times New Roman" pitchFamily="18" charset="0"/>
              </a:rPr>
              <a:t>Các Phòng Quản lý XNK của Bộ Công thương</a:t>
            </a:r>
            <a:endParaRPr lang="en-US" sz="1500" b="1" dirty="0">
              <a:solidFill>
                <a:schemeClr val="bg1">
                  <a:lumMod val="95000"/>
                </a:schemeClr>
              </a:solidFill>
            </a:endParaRPr>
          </a:p>
        </p:txBody>
      </p:sp>
      <p:sp>
        <p:nvSpPr>
          <p:cNvPr id="9242" name="Text Box 26"/>
          <p:cNvSpPr txBox="1">
            <a:spLocks noChangeArrowheads="1"/>
          </p:cNvSpPr>
          <p:nvPr/>
        </p:nvSpPr>
        <p:spPr bwMode="white">
          <a:xfrm>
            <a:off x="2819400" y="4799504"/>
            <a:ext cx="1673225" cy="784830"/>
          </a:xfrm>
          <a:prstGeom prst="rect">
            <a:avLst/>
          </a:prstGeom>
          <a:noFill/>
          <a:ln w="9525" algn="ctr">
            <a:noFill/>
            <a:miter lim="800000"/>
            <a:headEnd/>
            <a:tailEnd/>
          </a:ln>
          <a:effectLst/>
        </p:spPr>
        <p:txBody>
          <a:bodyPr>
            <a:spAutoFit/>
          </a:bodyPr>
          <a:lstStyle/>
          <a:p>
            <a:pPr algn="ctr">
              <a:spcBef>
                <a:spcPct val="50000"/>
              </a:spcBef>
            </a:pPr>
            <a:r>
              <a:rPr lang="en-US" sz="1500" dirty="0">
                <a:solidFill>
                  <a:srgbClr val="FFFF00"/>
                </a:solidFill>
                <a:latin typeface="Times New Roman" pitchFamily="18" charset="0"/>
                <a:cs typeface="Times New Roman" pitchFamily="18" charset="0"/>
              </a:rPr>
              <a:t>Các Ban quản lý </a:t>
            </a:r>
            <a:r>
              <a:rPr lang="en-US" sz="1500" dirty="0" smtClean="0">
                <a:solidFill>
                  <a:srgbClr val="FFFF00"/>
                </a:solidFill>
                <a:latin typeface="Times New Roman" pitchFamily="18" charset="0"/>
                <a:cs typeface="Times New Roman" pitchFamily="18" charset="0"/>
              </a:rPr>
              <a:t>KCX-KCN được ủy quyền của BCT</a:t>
            </a:r>
            <a:endParaRPr lang="en-US" sz="1500" b="1" dirty="0">
              <a:solidFill>
                <a:srgbClr val="FFFF00"/>
              </a:solidFill>
            </a:endParaRPr>
          </a:p>
        </p:txBody>
      </p:sp>
      <p:sp>
        <p:nvSpPr>
          <p:cNvPr id="2" name="Footer Placeholder 1"/>
          <p:cNvSpPr>
            <a:spLocks noGrp="1"/>
          </p:cNvSpPr>
          <p:nvPr>
            <p:ph type="ftr" sz="quarter" idx="11"/>
          </p:nvPr>
        </p:nvSpPr>
        <p:spPr/>
        <p:txBody>
          <a:bodyPr/>
          <a:lstStyle/>
          <a:p>
            <a:r>
              <a:rPr lang="en-US" smtClean="0"/>
              <a:t>VINATRAIN EDUCATION SYSTEM </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89223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3550" y="109538"/>
            <a:ext cx="8229600" cy="881062"/>
          </a:xfrm>
        </p:spPr>
        <p:txBody>
          <a:bodyPr/>
          <a:lstStyle/>
          <a:p>
            <a:pPr eaLnBrk="1" hangingPunct="1"/>
            <a:r>
              <a:rPr lang="en-US" sz="4000" dirty="0" smtClean="0">
                <a:solidFill>
                  <a:srgbClr val="0070C0"/>
                </a:solidFill>
                <a:latin typeface="Times New Roman" pitchFamily="18" charset="0"/>
                <a:cs typeface="Times New Roman" pitchFamily="18" charset="0"/>
              </a:rPr>
              <a:t>PHƯƠNG TRÌNH C/O</a:t>
            </a:r>
            <a:endParaRPr lang="en-US" sz="2400" dirty="0" smtClean="0">
              <a:solidFill>
                <a:srgbClr val="0070C0"/>
              </a:solidFill>
              <a:latin typeface="Times New Roman" pitchFamily="18" charset="0"/>
              <a:cs typeface="Times New Roman" pitchFamily="18" charset="0"/>
            </a:endParaRPr>
          </a:p>
        </p:txBody>
      </p:sp>
      <p:sp>
        <p:nvSpPr>
          <p:cNvPr id="65539" name="AutoShape 3"/>
          <p:cNvSpPr>
            <a:spLocks noChangeArrowheads="1"/>
          </p:cNvSpPr>
          <p:nvPr/>
        </p:nvSpPr>
        <p:spPr bwMode="gray">
          <a:xfrm>
            <a:off x="571501" y="1752601"/>
            <a:ext cx="3086100" cy="3159917"/>
          </a:xfrm>
          <a:custGeom>
            <a:avLst/>
            <a:gdLst>
              <a:gd name="G0" fmla="+- 1914 0 0"/>
              <a:gd name="G1" fmla="+- 21600 0 1914"/>
              <a:gd name="G2" fmla="+- 21600 0 1914"/>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14" y="10800"/>
                </a:moveTo>
                <a:cubicBezTo>
                  <a:pt x="1914" y="15708"/>
                  <a:pt x="5892" y="19686"/>
                  <a:pt x="10800" y="19686"/>
                </a:cubicBezTo>
                <a:cubicBezTo>
                  <a:pt x="15708" y="19686"/>
                  <a:pt x="19686" y="15708"/>
                  <a:pt x="19686" y="10800"/>
                </a:cubicBezTo>
                <a:cubicBezTo>
                  <a:pt x="19686" y="5892"/>
                  <a:pt x="15708" y="1914"/>
                  <a:pt x="10800" y="1914"/>
                </a:cubicBezTo>
                <a:cubicBezTo>
                  <a:pt x="5892" y="1914"/>
                  <a:pt x="1914" y="5892"/>
                  <a:pt x="1914" y="10800"/>
                </a:cubicBezTo>
                <a:close/>
              </a:path>
            </a:pathLst>
          </a:custGeom>
          <a:gradFill rotWithShape="1">
            <a:gsLst>
              <a:gs pos="0">
                <a:schemeClr val="accent1">
                  <a:gamma/>
                  <a:tint val="60784"/>
                  <a:invGamma/>
                  <a:alpha val="12000"/>
                </a:schemeClr>
              </a:gs>
              <a:gs pos="50000">
                <a:schemeClr val="accent1"/>
              </a:gs>
              <a:gs pos="100000">
                <a:schemeClr val="accent1">
                  <a:gamma/>
                  <a:tint val="60784"/>
                  <a:invGamma/>
                  <a:alpha val="12000"/>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solidFill>
                <a:srgbClr val="FFFFFF"/>
              </a:solidFill>
              <a:latin typeface="Verdana" pitchFamily="34" charset="0"/>
              <a:cs typeface="+mn-cs"/>
            </a:endParaRPr>
          </a:p>
        </p:txBody>
      </p:sp>
      <p:sp>
        <p:nvSpPr>
          <p:cNvPr id="65540" name="Oval 4"/>
          <p:cNvSpPr>
            <a:spLocks noChangeArrowheads="1"/>
          </p:cNvSpPr>
          <p:nvPr/>
        </p:nvSpPr>
        <p:spPr bwMode="gray">
          <a:xfrm>
            <a:off x="800893" y="2004219"/>
            <a:ext cx="2590800" cy="2658268"/>
          </a:xfrm>
          <a:prstGeom prst="ellipse">
            <a:avLst/>
          </a:prstGeom>
          <a:gradFill rotWithShape="1">
            <a:gsLst>
              <a:gs pos="0">
                <a:schemeClr val="accent2">
                  <a:gamma/>
                  <a:tint val="56471"/>
                  <a:invGamma/>
                </a:schemeClr>
              </a:gs>
              <a:gs pos="100000">
                <a:schemeClr val="accent2"/>
              </a:gs>
            </a:gsLst>
            <a:path path="shape">
              <a:fillToRect l="50000" t="50000" r="50000" b="50000"/>
            </a:path>
          </a:gradFill>
          <a:ln w="28575" algn="ctr">
            <a:solidFill>
              <a:srgbClr val="FFFFFF"/>
            </a:solidFill>
            <a:round/>
            <a:headEnd/>
            <a:tailEnd/>
          </a:ln>
          <a:effectLst/>
          <a:scene3d>
            <a:camera prst="orthographicFront"/>
            <a:lightRig rig="flat" dir="t">
              <a:rot lat="0" lon="0" rev="2400000"/>
            </a:lightRig>
          </a:scene3d>
          <a:sp3d prstMaterial="softEdge">
            <a:bevelT w="762000" h="965200"/>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a:solidFill>
                <a:srgbClr val="FFFFFF"/>
              </a:solidFill>
              <a:latin typeface="Verdana" pitchFamily="34" charset="0"/>
              <a:cs typeface="+mn-cs"/>
            </a:endParaRPr>
          </a:p>
        </p:txBody>
      </p:sp>
      <p:sp>
        <p:nvSpPr>
          <p:cNvPr id="65541" name="AutoShape 5"/>
          <p:cNvSpPr>
            <a:spLocks noChangeArrowheads="1"/>
          </p:cNvSpPr>
          <p:nvPr/>
        </p:nvSpPr>
        <p:spPr bwMode="gray">
          <a:xfrm>
            <a:off x="4630738" y="1010362"/>
            <a:ext cx="3781425" cy="500063"/>
          </a:xfrm>
          <a:prstGeom prst="roundRect">
            <a:avLst>
              <a:gd name="adj" fmla="val 50000"/>
            </a:avLst>
          </a:prstGeom>
          <a:gradFill rotWithShape="1">
            <a:gsLst>
              <a:gs pos="0">
                <a:schemeClr val="accent1"/>
              </a:gs>
              <a:gs pos="100000">
                <a:schemeClr val="accent1">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dirty="0">
              <a:solidFill>
                <a:srgbClr val="0A2068"/>
              </a:solidFill>
              <a:latin typeface="+mn-lt"/>
              <a:cs typeface="+mn-cs"/>
            </a:endParaRPr>
          </a:p>
        </p:txBody>
      </p:sp>
      <p:sp>
        <p:nvSpPr>
          <p:cNvPr id="65542" name="AutoShape 6"/>
          <p:cNvSpPr>
            <a:spLocks noChangeArrowheads="1"/>
          </p:cNvSpPr>
          <p:nvPr/>
        </p:nvSpPr>
        <p:spPr bwMode="gray">
          <a:xfrm>
            <a:off x="4609956" y="2309666"/>
            <a:ext cx="3781425" cy="498475"/>
          </a:xfrm>
          <a:prstGeom prst="roundRect">
            <a:avLst>
              <a:gd name="adj" fmla="val 50000"/>
            </a:avLst>
          </a:prstGeom>
          <a:gradFill rotWithShape="1">
            <a:gsLst>
              <a:gs pos="0">
                <a:schemeClr val="tx2"/>
              </a:gs>
              <a:gs pos="100000">
                <a:schemeClr val="tx2">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i="1" dirty="0">
              <a:solidFill>
                <a:srgbClr val="0A2068"/>
              </a:solidFill>
              <a:latin typeface="+mn-lt"/>
              <a:cs typeface="+mn-cs"/>
            </a:endParaRPr>
          </a:p>
        </p:txBody>
      </p:sp>
      <p:sp>
        <p:nvSpPr>
          <p:cNvPr id="65543" name="AutoShape 7"/>
          <p:cNvSpPr>
            <a:spLocks noChangeArrowheads="1"/>
          </p:cNvSpPr>
          <p:nvPr/>
        </p:nvSpPr>
        <p:spPr bwMode="gray">
          <a:xfrm>
            <a:off x="4587708" y="3598346"/>
            <a:ext cx="3779837" cy="500062"/>
          </a:xfrm>
          <a:prstGeom prst="roundRect">
            <a:avLst>
              <a:gd name="adj" fmla="val 50000"/>
            </a:avLst>
          </a:prstGeom>
          <a:gradFill rotWithShape="1">
            <a:gsLst>
              <a:gs pos="0">
                <a:schemeClr val="accent1"/>
              </a:gs>
              <a:gs pos="100000">
                <a:schemeClr val="accent1">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i="1" dirty="0">
              <a:solidFill>
                <a:srgbClr val="0A2068"/>
              </a:solidFill>
              <a:latin typeface="+mn-lt"/>
              <a:cs typeface="+mn-cs"/>
            </a:endParaRPr>
          </a:p>
        </p:txBody>
      </p:sp>
      <p:sp>
        <p:nvSpPr>
          <p:cNvPr id="65544" name="AutoShape 8"/>
          <p:cNvSpPr>
            <a:spLocks noChangeArrowheads="1"/>
          </p:cNvSpPr>
          <p:nvPr/>
        </p:nvSpPr>
        <p:spPr bwMode="gray">
          <a:xfrm>
            <a:off x="4579143" y="4260701"/>
            <a:ext cx="3781425" cy="500062"/>
          </a:xfrm>
          <a:prstGeom prst="roundRect">
            <a:avLst>
              <a:gd name="adj" fmla="val 50000"/>
            </a:avLst>
          </a:prstGeom>
          <a:gradFill rotWithShape="1">
            <a:gsLst>
              <a:gs pos="0">
                <a:schemeClr val="tx2"/>
              </a:gs>
              <a:gs pos="100000">
                <a:schemeClr val="tx2">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i="1" dirty="0">
              <a:solidFill>
                <a:srgbClr val="0A2068"/>
              </a:solidFill>
              <a:latin typeface="+mn-lt"/>
              <a:cs typeface="+mn-cs"/>
            </a:endParaRPr>
          </a:p>
        </p:txBody>
      </p:sp>
      <p:sp>
        <p:nvSpPr>
          <p:cNvPr id="65545" name="AutoShape 9"/>
          <p:cNvSpPr>
            <a:spLocks noChangeArrowheads="1"/>
          </p:cNvSpPr>
          <p:nvPr/>
        </p:nvSpPr>
        <p:spPr bwMode="gray">
          <a:xfrm>
            <a:off x="4618584" y="5589434"/>
            <a:ext cx="3781425" cy="500063"/>
          </a:xfrm>
          <a:prstGeom prst="roundRect">
            <a:avLst>
              <a:gd name="adj" fmla="val 50000"/>
            </a:avLst>
          </a:prstGeom>
          <a:gradFill rotWithShape="1">
            <a:gsLst>
              <a:gs pos="0">
                <a:schemeClr val="accent1"/>
              </a:gs>
              <a:gs pos="100000">
                <a:schemeClr val="accent1">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i="1" dirty="0">
              <a:solidFill>
                <a:srgbClr val="0A2068"/>
              </a:solidFill>
              <a:latin typeface="+mn-lt"/>
              <a:cs typeface="+mn-cs"/>
            </a:endParaRPr>
          </a:p>
        </p:txBody>
      </p:sp>
      <p:sp>
        <p:nvSpPr>
          <p:cNvPr id="65546" name="Text Box 10"/>
          <p:cNvSpPr txBox="1">
            <a:spLocks noChangeArrowheads="1"/>
          </p:cNvSpPr>
          <p:nvPr/>
        </p:nvSpPr>
        <p:spPr bwMode="gray">
          <a:xfrm>
            <a:off x="985260" y="2788948"/>
            <a:ext cx="2208213" cy="1200329"/>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bodyPr>
          <a:lstStyle/>
          <a:p>
            <a:pPr algn="ctr">
              <a:defRPr/>
            </a:pPr>
            <a:r>
              <a:rPr lang="en-US" sz="3600" b="1" dirty="0" smtClean="0">
                <a:solidFill>
                  <a:srgbClr val="FFFFFF"/>
                </a:solidFill>
                <a:effectLst>
                  <a:outerShdw blurRad="38100" dist="38100" dir="2700000" algn="tl">
                    <a:srgbClr val="000000"/>
                  </a:outerShdw>
                </a:effectLst>
                <a:latin typeface="Times New Roman" pitchFamily="18" charset="0"/>
                <a:cs typeface="Times New Roman" pitchFamily="18" charset="0"/>
              </a:rPr>
              <a:t>HỒ SƠ XIN CO</a:t>
            </a:r>
            <a:endParaRPr lang="en-US" sz="3600" b="1" dirty="0">
              <a:solidFill>
                <a:srgbClr val="FFFFFF"/>
              </a:solidFill>
              <a:effectLst>
                <a:outerShdw blurRad="38100" dist="38100" dir="2700000" algn="tl">
                  <a:srgbClr val="000000"/>
                </a:outerShdw>
              </a:effectLst>
              <a:latin typeface="Times New Roman" pitchFamily="18" charset="0"/>
              <a:cs typeface="Times New Roman" pitchFamily="18" charset="0"/>
            </a:endParaRPr>
          </a:p>
        </p:txBody>
      </p:sp>
      <p:sp>
        <p:nvSpPr>
          <p:cNvPr id="2" name="Rectangle 1"/>
          <p:cNvSpPr/>
          <p:nvPr/>
        </p:nvSpPr>
        <p:spPr>
          <a:xfrm>
            <a:off x="5528881" y="1075727"/>
            <a:ext cx="1762022" cy="369332"/>
          </a:xfrm>
          <a:prstGeom prst="rect">
            <a:avLst/>
          </a:prstGeom>
        </p:spPr>
        <p:txBody>
          <a:bodyPr wrap="none">
            <a:spAutoFit/>
          </a:bodyPr>
          <a:lstStyle/>
          <a:p>
            <a:pPr algn="ctr">
              <a:defRPr/>
            </a:pPr>
            <a:r>
              <a:rPr lang="en-US" dirty="0" smtClean="0">
                <a:solidFill>
                  <a:schemeClr val="accent4">
                    <a:lumMod val="10000"/>
                  </a:schemeClr>
                </a:solidFill>
                <a:latin typeface="Times New Roman" pitchFamily="18" charset="0"/>
                <a:cs typeface="Times New Roman" pitchFamily="18" charset="0"/>
              </a:rPr>
              <a:t>Đơn xin cấp C/O</a:t>
            </a:r>
            <a:endParaRPr lang="en-US" dirty="0">
              <a:solidFill>
                <a:schemeClr val="accent4">
                  <a:lumMod val="10000"/>
                </a:schemeClr>
              </a:solidFill>
              <a:latin typeface="Times New Roman" pitchFamily="18" charset="0"/>
              <a:cs typeface="Times New Roman" pitchFamily="18" charset="0"/>
            </a:endParaRPr>
          </a:p>
        </p:txBody>
      </p:sp>
      <p:sp>
        <p:nvSpPr>
          <p:cNvPr id="15" name="Rectangle 14"/>
          <p:cNvSpPr/>
          <p:nvPr/>
        </p:nvSpPr>
        <p:spPr>
          <a:xfrm>
            <a:off x="5712425" y="5654799"/>
            <a:ext cx="1689758" cy="369332"/>
          </a:xfrm>
          <a:prstGeom prst="rect">
            <a:avLst/>
          </a:prstGeom>
        </p:spPr>
        <p:txBody>
          <a:bodyPr wrap="none">
            <a:spAutoFit/>
          </a:bodyPr>
          <a:lstStyle/>
          <a:p>
            <a:pPr algn="ctr">
              <a:defRPr/>
            </a:pPr>
            <a:r>
              <a:rPr lang="en-US" dirty="0" smtClean="0">
                <a:solidFill>
                  <a:schemeClr val="accent4">
                    <a:lumMod val="10000"/>
                  </a:schemeClr>
                </a:solidFill>
                <a:latin typeface="+mj-lt"/>
              </a:rPr>
              <a:t>Các giấy tờ khác</a:t>
            </a:r>
            <a:endParaRPr lang="en-US" dirty="0">
              <a:solidFill>
                <a:schemeClr val="accent4">
                  <a:lumMod val="10000"/>
                </a:schemeClr>
              </a:solidFill>
              <a:latin typeface="+mj-lt"/>
            </a:endParaRPr>
          </a:p>
        </p:txBody>
      </p:sp>
      <p:sp>
        <p:nvSpPr>
          <p:cNvPr id="16" name="Rectangle 15"/>
          <p:cNvSpPr/>
          <p:nvPr/>
        </p:nvSpPr>
        <p:spPr>
          <a:xfrm>
            <a:off x="4603987" y="4301896"/>
            <a:ext cx="3724097" cy="369332"/>
          </a:xfrm>
          <a:prstGeom prst="rect">
            <a:avLst/>
          </a:prstGeom>
        </p:spPr>
        <p:txBody>
          <a:bodyPr wrap="none">
            <a:spAutoFit/>
          </a:bodyPr>
          <a:lstStyle/>
          <a:p>
            <a:pPr algn="ctr">
              <a:defRPr/>
            </a:pPr>
            <a:r>
              <a:rPr lang="en-US" dirty="0" smtClean="0">
                <a:solidFill>
                  <a:srgbClr val="FF0000"/>
                </a:solidFill>
                <a:latin typeface="Times New Roman" pitchFamily="18" charset="0"/>
                <a:cs typeface="Times New Roman" pitchFamily="18" charset="0"/>
              </a:rPr>
              <a:t>Các chứng từ nguyên liệu đầu vào (Y)</a:t>
            </a:r>
            <a:endParaRPr lang="en-US" dirty="0">
              <a:solidFill>
                <a:srgbClr val="FF0000"/>
              </a:solidFill>
              <a:latin typeface="Times New Roman" pitchFamily="18" charset="0"/>
              <a:cs typeface="Times New Roman" pitchFamily="18" charset="0"/>
            </a:endParaRPr>
          </a:p>
        </p:txBody>
      </p:sp>
      <p:sp>
        <p:nvSpPr>
          <p:cNvPr id="17" name="Rectangle 16"/>
          <p:cNvSpPr/>
          <p:nvPr/>
        </p:nvSpPr>
        <p:spPr>
          <a:xfrm>
            <a:off x="4739417" y="2374753"/>
            <a:ext cx="3445174" cy="369332"/>
          </a:xfrm>
          <a:prstGeom prst="rect">
            <a:avLst/>
          </a:prstGeom>
        </p:spPr>
        <p:txBody>
          <a:bodyPr wrap="none">
            <a:spAutoFit/>
          </a:bodyPr>
          <a:lstStyle/>
          <a:p>
            <a:pPr algn="ctr">
              <a:defRPr/>
            </a:pPr>
            <a:r>
              <a:rPr lang="en-US" dirty="0" smtClean="0">
                <a:solidFill>
                  <a:srgbClr val="FF0000"/>
                </a:solidFill>
                <a:latin typeface="Times New Roman" pitchFamily="18" charset="0"/>
                <a:cs typeface="Times New Roman" pitchFamily="18" charset="0"/>
              </a:rPr>
              <a:t>Bảng giải trình tiêu chí xuất xứ (X)</a:t>
            </a:r>
            <a:endParaRPr lang="en-US" dirty="0">
              <a:solidFill>
                <a:srgbClr val="FF0000"/>
              </a:solidFill>
              <a:latin typeface="Times New Roman" pitchFamily="18" charset="0"/>
              <a:cs typeface="Times New Roman" pitchFamily="18" charset="0"/>
            </a:endParaRPr>
          </a:p>
        </p:txBody>
      </p:sp>
      <p:sp>
        <p:nvSpPr>
          <p:cNvPr id="18" name="Rectangle 17"/>
          <p:cNvSpPr/>
          <p:nvPr/>
        </p:nvSpPr>
        <p:spPr>
          <a:xfrm>
            <a:off x="5138511" y="3619945"/>
            <a:ext cx="2837587" cy="369332"/>
          </a:xfrm>
          <a:prstGeom prst="rect">
            <a:avLst/>
          </a:prstGeom>
        </p:spPr>
        <p:txBody>
          <a:bodyPr wrap="square">
            <a:spAutoFit/>
          </a:bodyPr>
          <a:lstStyle/>
          <a:p>
            <a:pPr algn="ctr">
              <a:defRPr/>
            </a:pPr>
            <a:r>
              <a:rPr lang="en-US" dirty="0" smtClean="0">
                <a:solidFill>
                  <a:schemeClr val="accent4">
                    <a:lumMod val="10000"/>
                  </a:schemeClr>
                </a:solidFill>
                <a:latin typeface="Times New Roman" pitchFamily="18" charset="0"/>
                <a:cs typeface="Times New Roman" pitchFamily="18" charset="0"/>
              </a:rPr>
              <a:t>Tờ khai hàng hóa xuất khẩu</a:t>
            </a:r>
            <a:endParaRPr lang="en-US" dirty="0">
              <a:solidFill>
                <a:schemeClr val="accent4">
                  <a:lumMod val="10000"/>
                </a:schemeClr>
              </a:solidFill>
              <a:latin typeface="Times New Roman" pitchFamily="18" charset="0"/>
              <a:cs typeface="Times New Roman" pitchFamily="18" charset="0"/>
            </a:endParaRPr>
          </a:p>
        </p:txBody>
      </p:sp>
      <p:sp>
        <p:nvSpPr>
          <p:cNvPr id="19" name="AutoShape 5"/>
          <p:cNvSpPr>
            <a:spLocks noChangeArrowheads="1"/>
          </p:cNvSpPr>
          <p:nvPr/>
        </p:nvSpPr>
        <p:spPr bwMode="gray">
          <a:xfrm>
            <a:off x="4607647" y="1662547"/>
            <a:ext cx="3781425" cy="500063"/>
          </a:xfrm>
          <a:prstGeom prst="roundRect">
            <a:avLst>
              <a:gd name="adj" fmla="val 50000"/>
            </a:avLst>
          </a:prstGeom>
          <a:gradFill rotWithShape="1">
            <a:gsLst>
              <a:gs pos="0">
                <a:schemeClr val="accent1"/>
              </a:gs>
              <a:gs pos="100000">
                <a:schemeClr val="accent1">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dirty="0">
              <a:solidFill>
                <a:srgbClr val="0A2068"/>
              </a:solidFill>
              <a:latin typeface="+mn-lt"/>
              <a:cs typeface="+mn-cs"/>
            </a:endParaRPr>
          </a:p>
        </p:txBody>
      </p:sp>
      <p:sp>
        <p:nvSpPr>
          <p:cNvPr id="20" name="Rectangle 19"/>
          <p:cNvSpPr/>
          <p:nvPr/>
        </p:nvSpPr>
        <p:spPr>
          <a:xfrm>
            <a:off x="5885892" y="1728428"/>
            <a:ext cx="1127232" cy="369332"/>
          </a:xfrm>
          <a:prstGeom prst="rect">
            <a:avLst/>
          </a:prstGeom>
        </p:spPr>
        <p:txBody>
          <a:bodyPr wrap="none">
            <a:spAutoFit/>
          </a:bodyPr>
          <a:lstStyle/>
          <a:p>
            <a:pPr algn="ctr">
              <a:defRPr/>
            </a:pPr>
            <a:r>
              <a:rPr lang="en-US" dirty="0" smtClean="0">
                <a:solidFill>
                  <a:schemeClr val="accent4">
                    <a:lumMod val="10000"/>
                  </a:schemeClr>
                </a:solidFill>
                <a:latin typeface="Times New Roman" pitchFamily="18" charset="0"/>
                <a:cs typeface="Times New Roman" pitchFamily="18" charset="0"/>
              </a:rPr>
              <a:t>Form C/O</a:t>
            </a:r>
            <a:endParaRPr lang="en-US" dirty="0">
              <a:solidFill>
                <a:schemeClr val="accent4">
                  <a:lumMod val="10000"/>
                </a:schemeClr>
              </a:solidFill>
              <a:latin typeface="Times New Roman" pitchFamily="18" charset="0"/>
              <a:cs typeface="Times New Roman" pitchFamily="18" charset="0"/>
            </a:endParaRPr>
          </a:p>
        </p:txBody>
      </p:sp>
      <p:sp>
        <p:nvSpPr>
          <p:cNvPr id="23" name="AutoShape 8"/>
          <p:cNvSpPr>
            <a:spLocks noChangeArrowheads="1"/>
          </p:cNvSpPr>
          <p:nvPr/>
        </p:nvSpPr>
        <p:spPr bwMode="gray">
          <a:xfrm>
            <a:off x="4600575" y="4923618"/>
            <a:ext cx="3781425" cy="500062"/>
          </a:xfrm>
          <a:prstGeom prst="roundRect">
            <a:avLst>
              <a:gd name="adj" fmla="val 50000"/>
            </a:avLst>
          </a:prstGeom>
          <a:gradFill rotWithShape="1">
            <a:gsLst>
              <a:gs pos="0">
                <a:schemeClr val="tx2"/>
              </a:gs>
              <a:gs pos="100000">
                <a:schemeClr val="tx2">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i="1" dirty="0">
              <a:solidFill>
                <a:srgbClr val="0A2068"/>
              </a:solidFill>
              <a:latin typeface="+mn-lt"/>
              <a:cs typeface="+mn-cs"/>
            </a:endParaRPr>
          </a:p>
        </p:txBody>
      </p:sp>
      <p:sp>
        <p:nvSpPr>
          <p:cNvPr id="24" name="Rectangle 23"/>
          <p:cNvSpPr/>
          <p:nvPr/>
        </p:nvSpPr>
        <p:spPr>
          <a:xfrm>
            <a:off x="4908886" y="4988983"/>
            <a:ext cx="3275705" cy="369332"/>
          </a:xfrm>
          <a:prstGeom prst="rect">
            <a:avLst/>
          </a:prstGeom>
        </p:spPr>
        <p:txBody>
          <a:bodyPr wrap="none">
            <a:spAutoFit/>
          </a:bodyPr>
          <a:lstStyle/>
          <a:p>
            <a:pPr algn="ctr">
              <a:defRPr/>
            </a:pPr>
            <a:r>
              <a:rPr lang="en-US" dirty="0" smtClean="0">
                <a:solidFill>
                  <a:schemeClr val="accent4">
                    <a:lumMod val="10000"/>
                  </a:schemeClr>
                </a:solidFill>
                <a:latin typeface="Times New Roman" pitchFamily="18" charset="0"/>
                <a:cs typeface="Times New Roman" pitchFamily="18" charset="0"/>
              </a:rPr>
              <a:t>Bảng giải trình quy trình sản xuất</a:t>
            </a:r>
            <a:endParaRPr lang="en-US" dirty="0">
              <a:solidFill>
                <a:schemeClr val="accent4">
                  <a:lumMod val="10000"/>
                </a:schemeClr>
              </a:solidFill>
              <a:latin typeface="Times New Roman" pitchFamily="18" charset="0"/>
              <a:cs typeface="Times New Roman" pitchFamily="18" charset="0"/>
            </a:endParaRPr>
          </a:p>
        </p:txBody>
      </p:sp>
      <p:sp>
        <p:nvSpPr>
          <p:cNvPr id="25" name="AutoShape 6"/>
          <p:cNvSpPr>
            <a:spLocks noChangeArrowheads="1"/>
          </p:cNvSpPr>
          <p:nvPr/>
        </p:nvSpPr>
        <p:spPr bwMode="gray">
          <a:xfrm>
            <a:off x="4607647" y="2957347"/>
            <a:ext cx="3781425" cy="498475"/>
          </a:xfrm>
          <a:prstGeom prst="roundRect">
            <a:avLst>
              <a:gd name="adj" fmla="val 50000"/>
            </a:avLst>
          </a:prstGeom>
          <a:gradFill rotWithShape="1">
            <a:gsLst>
              <a:gs pos="0">
                <a:schemeClr val="tx2"/>
              </a:gs>
              <a:gs pos="100000">
                <a:schemeClr val="tx2">
                  <a:gamma/>
                  <a:tint val="5882"/>
                  <a:invGamma/>
                </a:schemeClr>
              </a:gs>
            </a:gsLst>
            <a:lin ang="0" scaled="1"/>
          </a:gradFill>
          <a:ln w="381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i="1" dirty="0">
              <a:solidFill>
                <a:srgbClr val="0A2068"/>
              </a:solidFill>
              <a:latin typeface="+mn-lt"/>
              <a:cs typeface="+mn-cs"/>
            </a:endParaRPr>
          </a:p>
        </p:txBody>
      </p:sp>
      <p:sp>
        <p:nvSpPr>
          <p:cNvPr id="26" name="Rectangle 25"/>
          <p:cNvSpPr/>
          <p:nvPr/>
        </p:nvSpPr>
        <p:spPr>
          <a:xfrm>
            <a:off x="4955754" y="3021918"/>
            <a:ext cx="3028201" cy="369332"/>
          </a:xfrm>
          <a:prstGeom prst="rect">
            <a:avLst/>
          </a:prstGeom>
        </p:spPr>
        <p:txBody>
          <a:bodyPr wrap="square">
            <a:spAutoFit/>
          </a:bodyPr>
          <a:lstStyle/>
          <a:p>
            <a:pPr algn="ctr">
              <a:defRPr/>
            </a:pPr>
            <a:r>
              <a:rPr lang="en-US" dirty="0" smtClean="0">
                <a:solidFill>
                  <a:schemeClr val="accent4">
                    <a:lumMod val="10000"/>
                  </a:schemeClr>
                </a:solidFill>
                <a:latin typeface="+mj-lt"/>
              </a:rPr>
              <a:t> </a:t>
            </a:r>
            <a:r>
              <a:rPr lang="en-US" dirty="0" smtClean="0">
                <a:solidFill>
                  <a:schemeClr val="accent4">
                    <a:lumMod val="10000"/>
                  </a:schemeClr>
                </a:solidFill>
                <a:latin typeface="Times New Roman" pitchFamily="18" charset="0"/>
                <a:cs typeface="Times New Roman" pitchFamily="18" charset="0"/>
              </a:rPr>
              <a:t>Invoice, packing list, Bill </a:t>
            </a:r>
            <a:endParaRPr lang="en-US" dirty="0">
              <a:solidFill>
                <a:schemeClr val="accent4">
                  <a:lumMod val="10000"/>
                </a:schemeClr>
              </a:solidFill>
              <a:latin typeface="Times New Roman" pitchFamily="18" charset="0"/>
              <a:cs typeface="Times New Roman" pitchFamily="18" charset="0"/>
            </a:endParaRPr>
          </a:p>
        </p:txBody>
      </p:sp>
      <p:sp>
        <p:nvSpPr>
          <p:cNvPr id="3" name="Equal 2"/>
          <p:cNvSpPr/>
          <p:nvPr/>
        </p:nvSpPr>
        <p:spPr>
          <a:xfrm>
            <a:off x="3695700" y="3169837"/>
            <a:ext cx="228600" cy="365525"/>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0" name="Straight Connector 9"/>
          <p:cNvCxnSpPr/>
          <p:nvPr/>
        </p:nvCxnSpPr>
        <p:spPr>
          <a:xfrm>
            <a:off x="4191000" y="1317346"/>
            <a:ext cx="0" cy="45914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191000" y="1317346"/>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191000" y="1913094"/>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4191000" y="2558903"/>
            <a:ext cx="228600" cy="5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432" name="Straight Arrow Connector 18431"/>
          <p:cNvCxnSpPr/>
          <p:nvPr/>
        </p:nvCxnSpPr>
        <p:spPr>
          <a:xfrm>
            <a:off x="4191000" y="3170353"/>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435" name="Straight Arrow Connector 18434"/>
          <p:cNvCxnSpPr/>
          <p:nvPr/>
        </p:nvCxnSpPr>
        <p:spPr>
          <a:xfrm>
            <a:off x="4191000" y="3848377"/>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439" name="Straight Arrow Connector 18438"/>
          <p:cNvCxnSpPr/>
          <p:nvPr/>
        </p:nvCxnSpPr>
        <p:spPr>
          <a:xfrm>
            <a:off x="4191000" y="5094582"/>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441" name="Straight Arrow Connector 18440"/>
          <p:cNvCxnSpPr/>
          <p:nvPr/>
        </p:nvCxnSpPr>
        <p:spPr>
          <a:xfrm>
            <a:off x="4191000" y="5908817"/>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443" name="Straight Arrow Connector 18442"/>
          <p:cNvCxnSpPr/>
          <p:nvPr/>
        </p:nvCxnSpPr>
        <p:spPr>
          <a:xfrm>
            <a:off x="4191000" y="4445367"/>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US" smtClean="0"/>
              <a:t>VINATRAIN EDUCATION SYSTEM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859732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334962"/>
          </a:xfrm>
        </p:spPr>
        <p:txBody>
          <a:bodyPr>
            <a:noAutofit/>
          </a:bodyPr>
          <a:lstStyle/>
          <a:p>
            <a:r>
              <a:rPr lang="en-US" sz="2000" dirty="0" smtClean="0"/>
              <a:t>Các tiêu chí xuất xứ hàng hóa</a:t>
            </a:r>
            <a:endParaRPr lang="en-US" sz="2000" dirty="0"/>
          </a:p>
        </p:txBody>
      </p:sp>
      <p:cxnSp>
        <p:nvCxnSpPr>
          <p:cNvPr id="7" name="Straight Arrow Connector 6"/>
          <p:cNvCxnSpPr>
            <a:stCxn id="10" idx="2"/>
            <a:endCxn id="11" idx="0"/>
          </p:cNvCxnSpPr>
          <p:nvPr/>
        </p:nvCxnSpPr>
        <p:spPr>
          <a:xfrm flipH="1">
            <a:off x="3133487" y="2508885"/>
            <a:ext cx="1847136" cy="5213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0" idx="2"/>
            <a:endCxn id="12" idx="0"/>
          </p:cNvCxnSpPr>
          <p:nvPr/>
        </p:nvCxnSpPr>
        <p:spPr>
          <a:xfrm>
            <a:off x="4980623" y="2508885"/>
            <a:ext cx="2330767" cy="4895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 Box 4"/>
          <p:cNvSpPr txBox="1"/>
          <p:nvPr/>
        </p:nvSpPr>
        <p:spPr>
          <a:xfrm>
            <a:off x="1042828" y="1524000"/>
            <a:ext cx="1551940" cy="6159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a:effectLst/>
                <a:latin typeface="Times New Roman"/>
                <a:ea typeface="Calibri"/>
                <a:cs typeface="Times New Roman"/>
              </a:rPr>
              <a:t>Xuất xứ thuần túy</a:t>
            </a:r>
            <a:endParaRPr lang="en-US" sz="1100">
              <a:effectLst/>
              <a:ea typeface="Calibri"/>
              <a:cs typeface="Times New Roman"/>
            </a:endParaRPr>
          </a:p>
        </p:txBody>
      </p:sp>
      <p:sp>
        <p:nvSpPr>
          <p:cNvPr id="10" name="Text Box 5"/>
          <p:cNvSpPr txBox="1"/>
          <p:nvPr/>
        </p:nvSpPr>
        <p:spPr>
          <a:xfrm>
            <a:off x="4199255" y="1903095"/>
            <a:ext cx="1562735" cy="60579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a:effectLst/>
                <a:latin typeface="Times New Roman"/>
                <a:ea typeface="Calibri"/>
                <a:cs typeface="Times New Roman"/>
              </a:rPr>
              <a:t>Xuất xứ không thuần túy</a:t>
            </a:r>
            <a:endParaRPr lang="en-US" sz="1100">
              <a:effectLst/>
              <a:ea typeface="Calibri"/>
              <a:cs typeface="Times New Roman"/>
            </a:endParaRPr>
          </a:p>
        </p:txBody>
      </p:sp>
      <p:sp>
        <p:nvSpPr>
          <p:cNvPr id="11" name="Text Box 6"/>
          <p:cNvSpPr txBox="1"/>
          <p:nvPr/>
        </p:nvSpPr>
        <p:spPr>
          <a:xfrm>
            <a:off x="1977390" y="3030220"/>
            <a:ext cx="2312193" cy="50990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a:effectLst/>
                <a:latin typeface="Times New Roman"/>
                <a:ea typeface="Calibri"/>
                <a:cs typeface="Times New Roman"/>
              </a:rPr>
              <a:t>Các form CO ưu </a:t>
            </a:r>
            <a:r>
              <a:rPr lang="en-US" sz="1300" dirty="0" smtClean="0">
                <a:effectLst/>
                <a:latin typeface="Times New Roman"/>
                <a:ea typeface="Calibri"/>
                <a:cs typeface="Times New Roman"/>
              </a:rPr>
              <a:t>đãi (Phòng XNK, BQL KCN-KCX)</a:t>
            </a:r>
            <a:endParaRPr lang="en-US" sz="1100" dirty="0">
              <a:effectLst/>
              <a:ea typeface="Calibri"/>
              <a:cs typeface="Times New Roman"/>
            </a:endParaRPr>
          </a:p>
        </p:txBody>
      </p:sp>
      <p:sp>
        <p:nvSpPr>
          <p:cNvPr id="12" name="Text Box 7"/>
          <p:cNvSpPr txBox="1"/>
          <p:nvPr/>
        </p:nvSpPr>
        <p:spPr>
          <a:xfrm>
            <a:off x="6248400" y="2998469"/>
            <a:ext cx="2125980" cy="57340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smtClean="0">
                <a:effectLst/>
                <a:latin typeface="Times New Roman"/>
                <a:ea typeface="Calibri"/>
                <a:cs typeface="Times New Roman"/>
              </a:rPr>
              <a:t>Form A và </a:t>
            </a:r>
            <a:r>
              <a:rPr lang="en-US" sz="1300" dirty="0">
                <a:effectLst/>
                <a:latin typeface="Times New Roman"/>
                <a:ea typeface="Calibri"/>
                <a:cs typeface="Times New Roman"/>
              </a:rPr>
              <a:t>form CO không ưu </a:t>
            </a:r>
            <a:r>
              <a:rPr lang="en-US" sz="1300" dirty="0" smtClean="0">
                <a:effectLst/>
                <a:latin typeface="Times New Roman"/>
                <a:ea typeface="Calibri"/>
                <a:cs typeface="Times New Roman"/>
              </a:rPr>
              <a:t>đãi (VCCI)</a:t>
            </a:r>
            <a:endParaRPr lang="en-US" sz="1100" dirty="0">
              <a:effectLst/>
              <a:ea typeface="Calibri"/>
              <a:cs typeface="Times New Roman"/>
            </a:endParaRPr>
          </a:p>
        </p:txBody>
      </p:sp>
      <p:sp>
        <p:nvSpPr>
          <p:cNvPr id="13" name="Text Box 8"/>
          <p:cNvSpPr txBox="1"/>
          <p:nvPr/>
        </p:nvSpPr>
        <p:spPr>
          <a:xfrm>
            <a:off x="977900" y="3880485"/>
            <a:ext cx="1647825" cy="5524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a:effectLst/>
                <a:latin typeface="Times New Roman"/>
                <a:ea typeface="Calibri"/>
                <a:cs typeface="Times New Roman"/>
              </a:rPr>
              <a:t>Quy tắc cụ thể (PSR)</a:t>
            </a:r>
            <a:endParaRPr lang="en-US" sz="1100">
              <a:effectLst/>
              <a:ea typeface="Calibri"/>
              <a:cs typeface="Times New Roman"/>
            </a:endParaRPr>
          </a:p>
        </p:txBody>
      </p:sp>
      <p:sp>
        <p:nvSpPr>
          <p:cNvPr id="14" name="Text Box 9"/>
          <p:cNvSpPr txBox="1"/>
          <p:nvPr/>
        </p:nvSpPr>
        <p:spPr>
          <a:xfrm>
            <a:off x="3912235" y="3869690"/>
            <a:ext cx="1189990" cy="5632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a:effectLst/>
                <a:latin typeface="Times New Roman"/>
                <a:ea typeface="Calibri"/>
                <a:cs typeface="Times New Roman"/>
              </a:rPr>
              <a:t>Quy tắc chung</a:t>
            </a:r>
            <a:endParaRPr lang="en-US" sz="1100">
              <a:effectLst/>
              <a:ea typeface="Calibri"/>
              <a:cs typeface="Times New Roman"/>
            </a:endParaRPr>
          </a:p>
        </p:txBody>
      </p:sp>
      <p:sp>
        <p:nvSpPr>
          <p:cNvPr id="15" name="Text Box 10"/>
          <p:cNvSpPr txBox="1"/>
          <p:nvPr/>
        </p:nvSpPr>
        <p:spPr>
          <a:xfrm>
            <a:off x="533400" y="4911725"/>
            <a:ext cx="890905" cy="49847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smtClean="0">
                <a:effectLst/>
                <a:latin typeface="Times New Roman"/>
                <a:ea typeface="Calibri"/>
                <a:cs typeface="Times New Roman"/>
              </a:rPr>
              <a:t>RVC </a:t>
            </a:r>
            <a:r>
              <a:rPr lang="en-US" sz="1300" dirty="0" err="1" smtClean="0">
                <a:effectLst/>
                <a:latin typeface="Times New Roman"/>
                <a:ea typeface="Calibri"/>
                <a:cs typeface="Times New Roman"/>
              </a:rPr>
              <a:t>hoặc</a:t>
            </a:r>
            <a:r>
              <a:rPr lang="en-US" sz="1300" dirty="0" smtClean="0">
                <a:effectLst/>
                <a:latin typeface="Times New Roman"/>
                <a:ea typeface="Calibri"/>
                <a:cs typeface="Times New Roman"/>
              </a:rPr>
              <a:t> LVC</a:t>
            </a:r>
            <a:endParaRPr lang="en-US" sz="1100" dirty="0">
              <a:effectLst/>
              <a:ea typeface="Calibri"/>
              <a:cs typeface="Times New Roman"/>
            </a:endParaRPr>
          </a:p>
        </p:txBody>
      </p:sp>
      <p:sp>
        <p:nvSpPr>
          <p:cNvPr id="16" name="Text Box 11"/>
          <p:cNvSpPr txBox="1"/>
          <p:nvPr/>
        </p:nvSpPr>
        <p:spPr>
          <a:xfrm>
            <a:off x="1647825" y="4911725"/>
            <a:ext cx="659130" cy="4146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a:effectLst/>
                <a:latin typeface="Times New Roman"/>
                <a:ea typeface="Calibri"/>
                <a:cs typeface="Times New Roman"/>
              </a:rPr>
              <a:t>CTC</a:t>
            </a:r>
            <a:endParaRPr lang="en-US" sz="1100">
              <a:effectLst/>
              <a:ea typeface="Calibri"/>
              <a:cs typeface="Times New Roman"/>
            </a:endParaRPr>
          </a:p>
        </p:txBody>
      </p:sp>
      <p:sp>
        <p:nvSpPr>
          <p:cNvPr id="17" name="Text Box 12"/>
          <p:cNvSpPr txBox="1"/>
          <p:nvPr/>
        </p:nvSpPr>
        <p:spPr>
          <a:xfrm>
            <a:off x="2625725" y="4911725"/>
            <a:ext cx="711835" cy="4146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err="1">
                <a:effectLst/>
                <a:latin typeface="Times New Roman"/>
                <a:ea typeface="Calibri"/>
                <a:cs typeface="Times New Roman"/>
              </a:rPr>
              <a:t>Khác</a:t>
            </a:r>
            <a:endParaRPr lang="en-US" sz="1100" dirty="0">
              <a:effectLst/>
              <a:ea typeface="Calibri"/>
              <a:cs typeface="Times New Roman"/>
            </a:endParaRPr>
          </a:p>
        </p:txBody>
      </p:sp>
      <p:sp>
        <p:nvSpPr>
          <p:cNvPr id="18" name="Text Box 13"/>
          <p:cNvSpPr txBox="1"/>
          <p:nvPr/>
        </p:nvSpPr>
        <p:spPr>
          <a:xfrm>
            <a:off x="3689350" y="4911725"/>
            <a:ext cx="958850" cy="49847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a:latin typeface="Times New Roman"/>
                <a:ea typeface="Calibri"/>
                <a:cs typeface="Times New Roman"/>
              </a:rPr>
              <a:t>RVC </a:t>
            </a:r>
            <a:r>
              <a:rPr lang="en-US" sz="1300" dirty="0" err="1">
                <a:latin typeface="Times New Roman"/>
                <a:ea typeface="Calibri"/>
                <a:cs typeface="Times New Roman"/>
              </a:rPr>
              <a:t>hoặc</a:t>
            </a:r>
            <a:r>
              <a:rPr lang="en-US" sz="1300" dirty="0">
                <a:latin typeface="Times New Roman"/>
                <a:ea typeface="Calibri"/>
                <a:cs typeface="Times New Roman"/>
              </a:rPr>
              <a:t> LVC</a:t>
            </a:r>
            <a:endParaRPr lang="en-US" sz="1100" dirty="0">
              <a:ea typeface="Calibri"/>
              <a:cs typeface="Times New Roman"/>
            </a:endParaRPr>
          </a:p>
        </p:txBody>
      </p:sp>
      <p:sp>
        <p:nvSpPr>
          <p:cNvPr id="19" name="Text Box 14"/>
          <p:cNvSpPr txBox="1"/>
          <p:nvPr/>
        </p:nvSpPr>
        <p:spPr>
          <a:xfrm>
            <a:off x="4890770" y="4911725"/>
            <a:ext cx="659130" cy="4146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a:effectLst/>
                <a:latin typeface="Times New Roman"/>
                <a:ea typeface="Calibri"/>
                <a:cs typeface="Times New Roman"/>
              </a:rPr>
              <a:t>CTH</a:t>
            </a:r>
            <a:endParaRPr lang="en-US" sz="1100">
              <a:effectLst/>
              <a:ea typeface="Calibri"/>
              <a:cs typeface="Times New Roman"/>
            </a:endParaRPr>
          </a:p>
        </p:txBody>
      </p:sp>
      <p:sp>
        <p:nvSpPr>
          <p:cNvPr id="20" name="Text Box 15"/>
          <p:cNvSpPr txBox="1"/>
          <p:nvPr/>
        </p:nvSpPr>
        <p:spPr>
          <a:xfrm>
            <a:off x="5530215" y="3858895"/>
            <a:ext cx="946785" cy="5632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a:effectLst/>
                <a:latin typeface="Times New Roman"/>
                <a:ea typeface="Calibri"/>
                <a:cs typeface="Times New Roman"/>
              </a:rPr>
              <a:t>Tỷ lệ phần trăm</a:t>
            </a:r>
            <a:endParaRPr lang="en-US" sz="1100" dirty="0">
              <a:effectLst/>
              <a:ea typeface="Calibri"/>
              <a:cs typeface="Times New Roman"/>
            </a:endParaRPr>
          </a:p>
        </p:txBody>
      </p:sp>
      <p:sp>
        <p:nvSpPr>
          <p:cNvPr id="21" name="Text Box 16"/>
          <p:cNvSpPr txBox="1"/>
          <p:nvPr/>
        </p:nvSpPr>
        <p:spPr>
          <a:xfrm>
            <a:off x="6849111" y="3850322"/>
            <a:ext cx="1090295" cy="5632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a:effectLst/>
                <a:latin typeface="Times New Roman"/>
                <a:ea typeface="Calibri"/>
                <a:cs typeface="Times New Roman"/>
              </a:rPr>
              <a:t>Chuyển đổi HS code</a:t>
            </a:r>
            <a:endParaRPr lang="en-US" sz="1100" dirty="0">
              <a:effectLst/>
              <a:ea typeface="Calibri"/>
              <a:cs typeface="Times New Roman"/>
            </a:endParaRPr>
          </a:p>
        </p:txBody>
      </p:sp>
      <p:sp>
        <p:nvSpPr>
          <p:cNvPr id="22" name="Text Box 17"/>
          <p:cNvSpPr txBox="1"/>
          <p:nvPr/>
        </p:nvSpPr>
        <p:spPr>
          <a:xfrm>
            <a:off x="8251191" y="3850322"/>
            <a:ext cx="839470" cy="5524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a:effectLst/>
                <a:latin typeface="Times New Roman"/>
                <a:ea typeface="Calibri"/>
                <a:cs typeface="Times New Roman"/>
              </a:rPr>
              <a:t>Khác</a:t>
            </a:r>
            <a:endParaRPr lang="en-US" sz="1100" dirty="0">
              <a:effectLst/>
              <a:ea typeface="Calibri"/>
              <a:cs typeface="Times New Roman"/>
            </a:endParaRPr>
          </a:p>
        </p:txBody>
      </p:sp>
      <p:cxnSp>
        <p:nvCxnSpPr>
          <p:cNvPr id="23" name="Straight Arrow Connector 22"/>
          <p:cNvCxnSpPr>
            <a:stCxn id="37" idx="2"/>
            <a:endCxn id="9" idx="0"/>
          </p:cNvCxnSpPr>
          <p:nvPr/>
        </p:nvCxnSpPr>
        <p:spPr>
          <a:xfrm flipH="1">
            <a:off x="1818798" y="1319212"/>
            <a:ext cx="1603852" cy="2047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37" idx="2"/>
            <a:endCxn id="10" idx="0"/>
          </p:cNvCxnSpPr>
          <p:nvPr/>
        </p:nvCxnSpPr>
        <p:spPr>
          <a:xfrm>
            <a:off x="3422650" y="1319212"/>
            <a:ext cx="1557973" cy="5838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2" idx="2"/>
            <a:endCxn id="21" idx="0"/>
          </p:cNvCxnSpPr>
          <p:nvPr/>
        </p:nvCxnSpPr>
        <p:spPr>
          <a:xfrm>
            <a:off x="7311390" y="3571874"/>
            <a:ext cx="82869" cy="278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2" idx="2"/>
            <a:endCxn id="20" idx="0"/>
          </p:cNvCxnSpPr>
          <p:nvPr/>
        </p:nvCxnSpPr>
        <p:spPr>
          <a:xfrm flipH="1">
            <a:off x="6003608" y="3571874"/>
            <a:ext cx="1307782" cy="2870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2" idx="2"/>
            <a:endCxn id="22" idx="0"/>
          </p:cNvCxnSpPr>
          <p:nvPr/>
        </p:nvCxnSpPr>
        <p:spPr>
          <a:xfrm>
            <a:off x="7311390" y="3571874"/>
            <a:ext cx="1359536" cy="2784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1" idx="2"/>
            <a:endCxn id="14" idx="0"/>
          </p:cNvCxnSpPr>
          <p:nvPr/>
        </p:nvCxnSpPr>
        <p:spPr>
          <a:xfrm>
            <a:off x="3133487" y="3540125"/>
            <a:ext cx="1373743" cy="3295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1" idx="2"/>
            <a:endCxn id="13" idx="0"/>
          </p:cNvCxnSpPr>
          <p:nvPr/>
        </p:nvCxnSpPr>
        <p:spPr>
          <a:xfrm flipH="1">
            <a:off x="1801813" y="3540125"/>
            <a:ext cx="1331674" cy="340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3" idx="2"/>
            <a:endCxn id="15" idx="0"/>
          </p:cNvCxnSpPr>
          <p:nvPr/>
        </p:nvCxnSpPr>
        <p:spPr>
          <a:xfrm flipH="1">
            <a:off x="978853" y="4432935"/>
            <a:ext cx="822960" cy="4787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3" idx="2"/>
            <a:endCxn id="16" idx="0"/>
          </p:cNvCxnSpPr>
          <p:nvPr/>
        </p:nvCxnSpPr>
        <p:spPr>
          <a:xfrm>
            <a:off x="1801813" y="4432935"/>
            <a:ext cx="175577" cy="4787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3" idx="2"/>
            <a:endCxn id="17" idx="0"/>
          </p:cNvCxnSpPr>
          <p:nvPr/>
        </p:nvCxnSpPr>
        <p:spPr>
          <a:xfrm>
            <a:off x="1801813" y="4432935"/>
            <a:ext cx="1179830" cy="4787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2"/>
            <a:endCxn id="18" idx="0"/>
          </p:cNvCxnSpPr>
          <p:nvPr/>
        </p:nvCxnSpPr>
        <p:spPr>
          <a:xfrm flipH="1">
            <a:off x="4168775" y="4432935"/>
            <a:ext cx="338455" cy="4787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4" idx="2"/>
            <a:endCxn id="19" idx="0"/>
          </p:cNvCxnSpPr>
          <p:nvPr/>
        </p:nvCxnSpPr>
        <p:spPr>
          <a:xfrm>
            <a:off x="4507230" y="4432935"/>
            <a:ext cx="713105" cy="4787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Rectangle 2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4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Text Box 3"/>
          <p:cNvSpPr txBox="1"/>
          <p:nvPr/>
        </p:nvSpPr>
        <p:spPr>
          <a:xfrm>
            <a:off x="2572067" y="692467"/>
            <a:ext cx="1701165" cy="62674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a:effectLst/>
                <a:latin typeface="Times New Roman"/>
                <a:ea typeface="Calibri"/>
                <a:cs typeface="Times New Roman"/>
              </a:rPr>
              <a:t>Tiêu chí xác định hàng hóa “có xuất xứ</a:t>
            </a:r>
            <a:r>
              <a:rPr lang="en-US" sz="1100">
                <a:effectLst/>
                <a:ea typeface="Calibri"/>
                <a:cs typeface="Times New Roman"/>
              </a:rPr>
              <a:t>”</a:t>
            </a:r>
          </a:p>
        </p:txBody>
      </p:sp>
      <p:sp>
        <p:nvSpPr>
          <p:cNvPr id="38" name="Text Box 11"/>
          <p:cNvSpPr txBox="1"/>
          <p:nvPr/>
        </p:nvSpPr>
        <p:spPr>
          <a:xfrm>
            <a:off x="765175" y="5715000"/>
            <a:ext cx="659130" cy="4146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smtClean="0">
                <a:effectLst/>
                <a:latin typeface="Times New Roman"/>
                <a:ea typeface="Calibri"/>
                <a:cs typeface="Times New Roman"/>
              </a:rPr>
              <a:t>CC</a:t>
            </a:r>
            <a:endParaRPr lang="en-US" sz="1100" dirty="0">
              <a:effectLst/>
              <a:ea typeface="Calibri"/>
              <a:cs typeface="Times New Roman"/>
            </a:endParaRPr>
          </a:p>
        </p:txBody>
      </p:sp>
      <p:sp>
        <p:nvSpPr>
          <p:cNvPr id="39" name="Text Box 11"/>
          <p:cNvSpPr txBox="1"/>
          <p:nvPr/>
        </p:nvSpPr>
        <p:spPr>
          <a:xfrm>
            <a:off x="1660525" y="5714999"/>
            <a:ext cx="659130" cy="4146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smtClean="0">
                <a:effectLst/>
                <a:latin typeface="Times New Roman"/>
                <a:ea typeface="Calibri"/>
                <a:cs typeface="Times New Roman"/>
              </a:rPr>
              <a:t>CTH</a:t>
            </a:r>
            <a:endParaRPr lang="en-US" sz="1100" dirty="0">
              <a:effectLst/>
              <a:ea typeface="Calibri"/>
              <a:cs typeface="Times New Roman"/>
            </a:endParaRPr>
          </a:p>
        </p:txBody>
      </p:sp>
      <p:sp>
        <p:nvSpPr>
          <p:cNvPr id="40" name="Text Box 11"/>
          <p:cNvSpPr txBox="1"/>
          <p:nvPr/>
        </p:nvSpPr>
        <p:spPr>
          <a:xfrm>
            <a:off x="2652077" y="5715000"/>
            <a:ext cx="659130" cy="41465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smtClean="0">
                <a:effectLst/>
                <a:latin typeface="Times New Roman"/>
                <a:ea typeface="Calibri"/>
                <a:cs typeface="Times New Roman"/>
              </a:rPr>
              <a:t>CTSH</a:t>
            </a:r>
            <a:endParaRPr lang="en-US" sz="1100" dirty="0">
              <a:effectLst/>
              <a:ea typeface="Calibri"/>
              <a:cs typeface="Times New Roman"/>
            </a:endParaRPr>
          </a:p>
        </p:txBody>
      </p:sp>
      <p:cxnSp>
        <p:nvCxnSpPr>
          <p:cNvPr id="41" name="Straight Arrow Connector 40"/>
          <p:cNvCxnSpPr>
            <a:stCxn id="16" idx="2"/>
            <a:endCxn id="39" idx="0"/>
          </p:cNvCxnSpPr>
          <p:nvPr/>
        </p:nvCxnSpPr>
        <p:spPr>
          <a:xfrm>
            <a:off x="1977390" y="5326380"/>
            <a:ext cx="12700" cy="3886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6" idx="2"/>
            <a:endCxn id="40" idx="0"/>
          </p:cNvCxnSpPr>
          <p:nvPr/>
        </p:nvCxnSpPr>
        <p:spPr>
          <a:xfrm>
            <a:off x="1977390" y="5326380"/>
            <a:ext cx="1004252" cy="388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6" idx="2"/>
            <a:endCxn id="38" idx="0"/>
          </p:cNvCxnSpPr>
          <p:nvPr/>
        </p:nvCxnSpPr>
        <p:spPr>
          <a:xfrm flipH="1">
            <a:off x="1094740" y="5326380"/>
            <a:ext cx="882650" cy="388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Text Box 13"/>
          <p:cNvSpPr txBox="1"/>
          <p:nvPr/>
        </p:nvSpPr>
        <p:spPr>
          <a:xfrm>
            <a:off x="595312" y="2361247"/>
            <a:ext cx="828993" cy="53435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smtClean="0">
                <a:latin typeface="Times New Roman"/>
                <a:ea typeface="Calibri"/>
                <a:cs typeface="Times New Roman"/>
              </a:rPr>
              <a:t>PXNK (WO)</a:t>
            </a:r>
            <a:endParaRPr lang="en-US" sz="1100" dirty="0">
              <a:effectLst/>
              <a:ea typeface="Calibri"/>
              <a:cs typeface="Times New Roman"/>
            </a:endParaRPr>
          </a:p>
        </p:txBody>
      </p:sp>
      <p:sp>
        <p:nvSpPr>
          <p:cNvPr id="44" name="Text Box 13"/>
          <p:cNvSpPr txBox="1"/>
          <p:nvPr/>
        </p:nvSpPr>
        <p:spPr>
          <a:xfrm>
            <a:off x="2096928" y="2354896"/>
            <a:ext cx="765175" cy="54070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US" sz="1300" dirty="0" smtClean="0">
                <a:effectLst/>
                <a:latin typeface="Times New Roman"/>
                <a:ea typeface="Calibri"/>
                <a:cs typeface="Times New Roman"/>
              </a:rPr>
              <a:t>VCCI (P)</a:t>
            </a:r>
            <a:endParaRPr lang="en-US" sz="1100" dirty="0">
              <a:effectLst/>
              <a:ea typeface="Calibri"/>
              <a:cs typeface="Times New Roman"/>
            </a:endParaRPr>
          </a:p>
        </p:txBody>
      </p:sp>
      <p:cxnSp>
        <p:nvCxnSpPr>
          <p:cNvPr id="46" name="Straight Arrow Connector 45"/>
          <p:cNvCxnSpPr>
            <a:stCxn id="9" idx="2"/>
            <a:endCxn id="44" idx="0"/>
          </p:cNvCxnSpPr>
          <p:nvPr/>
        </p:nvCxnSpPr>
        <p:spPr>
          <a:xfrm>
            <a:off x="1818798" y="2139950"/>
            <a:ext cx="660718" cy="2149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9" idx="2"/>
            <a:endCxn id="42" idx="0"/>
          </p:cNvCxnSpPr>
          <p:nvPr/>
        </p:nvCxnSpPr>
        <p:spPr>
          <a:xfrm flipH="1">
            <a:off x="1009809" y="2139950"/>
            <a:ext cx="808989" cy="221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VINATRAIN EDUCATION SYSTEM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934628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4858" name="Rectangle 42"/>
          <p:cNvSpPr>
            <a:spLocks noGrp="1" noChangeArrowheads="1"/>
          </p:cNvSpPr>
          <p:nvPr>
            <p:ph type="title"/>
          </p:nvPr>
        </p:nvSpPr>
        <p:spPr>
          <a:xfrm>
            <a:off x="457200" y="274638"/>
            <a:ext cx="8229600" cy="639762"/>
          </a:xfrm>
        </p:spPr>
        <p:txBody>
          <a:bodyPr>
            <a:normAutofit/>
          </a:bodyPr>
          <a:lstStyle/>
          <a:p>
            <a:r>
              <a:rPr lang="en-US" sz="3000" b="1" dirty="0" smtClean="0">
                <a:latin typeface="Times New Roman" pitchFamily="18" charset="0"/>
                <a:cs typeface="Times New Roman" pitchFamily="18" charset="0"/>
              </a:rPr>
              <a:t>Sản phẩm xin cấp CO được chia làm 2 nhóm:</a:t>
            </a:r>
            <a:endParaRPr lang="en-US" sz="3000" b="1" dirty="0">
              <a:latin typeface="Times New Roman" pitchFamily="18" charset="0"/>
              <a:cs typeface="Times New Roman" pitchFamily="18" charset="0"/>
            </a:endParaRPr>
          </a:p>
        </p:txBody>
      </p:sp>
      <p:sp>
        <p:nvSpPr>
          <p:cNvPr id="34860" name="AutoShape 44"/>
          <p:cNvSpPr>
            <a:spLocks noChangeArrowheads="1"/>
          </p:cNvSpPr>
          <p:nvPr/>
        </p:nvSpPr>
        <p:spPr bwMode="gray">
          <a:xfrm>
            <a:off x="1176580" y="3824288"/>
            <a:ext cx="6572250" cy="1966912"/>
          </a:xfrm>
          <a:prstGeom prst="roundRect">
            <a:avLst>
              <a:gd name="adj" fmla="val 16667"/>
            </a:avLst>
          </a:prstGeom>
          <a:solidFill>
            <a:schemeClr val="accent2"/>
          </a:solidFill>
          <a:ln w="9525">
            <a:noFill/>
            <a:round/>
            <a:headEnd/>
            <a:tailEnd/>
          </a:ln>
          <a:effectLst/>
        </p:spPr>
        <p:txBody>
          <a:bodyPr wrap="none" anchor="ctr"/>
          <a:lstStyle/>
          <a:p>
            <a:endParaRPr lang="en-US" dirty="0"/>
          </a:p>
        </p:txBody>
      </p:sp>
      <p:sp>
        <p:nvSpPr>
          <p:cNvPr id="34861" name="AutoShape 45"/>
          <p:cNvSpPr>
            <a:spLocks noChangeArrowheads="1"/>
          </p:cNvSpPr>
          <p:nvPr/>
        </p:nvSpPr>
        <p:spPr bwMode="gray">
          <a:xfrm>
            <a:off x="1322388" y="1720850"/>
            <a:ext cx="6572250" cy="1076325"/>
          </a:xfrm>
          <a:prstGeom prst="roundRect">
            <a:avLst>
              <a:gd name="adj" fmla="val 16667"/>
            </a:avLst>
          </a:prstGeom>
          <a:solidFill>
            <a:srgbClr val="FFFFFF">
              <a:alpha val="50000"/>
            </a:srgbClr>
          </a:solidFill>
          <a:ln w="9525">
            <a:noFill/>
            <a:round/>
            <a:headEnd/>
            <a:tailEnd/>
          </a:ln>
          <a:effectLst/>
        </p:spPr>
        <p:txBody>
          <a:bodyPr wrap="none" anchor="ctr"/>
          <a:lstStyle/>
          <a:p>
            <a:endParaRPr lang="en-US"/>
          </a:p>
        </p:txBody>
      </p:sp>
      <p:sp>
        <p:nvSpPr>
          <p:cNvPr id="34863" name="AutoShape 47"/>
          <p:cNvSpPr>
            <a:spLocks noChangeArrowheads="1"/>
          </p:cNvSpPr>
          <p:nvPr/>
        </p:nvSpPr>
        <p:spPr bwMode="gray">
          <a:xfrm>
            <a:off x="1184760" y="1295400"/>
            <a:ext cx="6616700" cy="1752600"/>
          </a:xfrm>
          <a:prstGeom prst="roundRect">
            <a:avLst>
              <a:gd name="adj" fmla="val 16667"/>
            </a:avLst>
          </a:prstGeom>
          <a:solidFill>
            <a:schemeClr val="accent1"/>
          </a:solidFill>
          <a:ln w="9525">
            <a:noFill/>
            <a:round/>
            <a:headEnd/>
            <a:tailEnd/>
          </a:ln>
          <a:effectLst/>
        </p:spPr>
        <p:txBody>
          <a:bodyPr wrap="none" anchor="ctr"/>
          <a:lstStyle/>
          <a:p>
            <a:endParaRPr lang="en-US"/>
          </a:p>
        </p:txBody>
      </p:sp>
      <p:grpSp>
        <p:nvGrpSpPr>
          <p:cNvPr id="34864" name="Group 48"/>
          <p:cNvGrpSpPr>
            <a:grpSpLocks/>
          </p:cNvGrpSpPr>
          <p:nvPr/>
        </p:nvGrpSpPr>
        <p:grpSpPr bwMode="auto">
          <a:xfrm>
            <a:off x="1214680" y="3596572"/>
            <a:ext cx="3319463" cy="401637"/>
            <a:chOff x="720" y="1392"/>
            <a:chExt cx="4058" cy="480"/>
          </a:xfrm>
        </p:grpSpPr>
        <p:sp>
          <p:nvSpPr>
            <p:cNvPr id="34865" name="AutoShape 49"/>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en-US"/>
            </a:p>
          </p:txBody>
        </p:sp>
        <p:grpSp>
          <p:nvGrpSpPr>
            <p:cNvPr id="34866" name="Group 50"/>
            <p:cNvGrpSpPr>
              <a:grpSpLocks/>
            </p:cNvGrpSpPr>
            <p:nvPr/>
          </p:nvGrpSpPr>
          <p:grpSpPr bwMode="auto">
            <a:xfrm>
              <a:off x="730" y="1407"/>
              <a:ext cx="4043" cy="444"/>
              <a:chOff x="744" y="1407"/>
              <a:chExt cx="3988" cy="444"/>
            </a:xfrm>
          </p:grpSpPr>
          <p:sp>
            <p:nvSpPr>
              <p:cNvPr id="34867" name="AutoShape 51"/>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19216"/>
                      <a:invGamma/>
                    </a:schemeClr>
                  </a:gs>
                </a:gsLst>
                <a:lin ang="5400000" scaled="1"/>
              </a:gradFill>
              <a:ln w="9525">
                <a:noFill/>
                <a:round/>
                <a:headEnd/>
                <a:tailEnd/>
              </a:ln>
              <a:effectLst/>
            </p:spPr>
            <p:txBody>
              <a:bodyPr wrap="none" anchor="ctr"/>
              <a:lstStyle/>
              <a:p>
                <a:endParaRPr lang="en-US"/>
              </a:p>
            </p:txBody>
          </p:sp>
          <p:sp>
            <p:nvSpPr>
              <p:cNvPr id="34868" name="AutoShape 52"/>
              <p:cNvSpPr>
                <a:spLocks noChangeArrowheads="1"/>
              </p:cNvSpPr>
              <p:nvPr/>
            </p:nvSpPr>
            <p:spPr bwMode="gray">
              <a:xfrm>
                <a:off x="744" y="1407"/>
                <a:ext cx="3988" cy="115"/>
              </a:xfrm>
              <a:prstGeom prst="roundRect">
                <a:avLst>
                  <a:gd name="adj" fmla="val 50000"/>
                </a:avLst>
              </a:prstGeom>
              <a:gradFill rotWithShape="1">
                <a:gsLst>
                  <a:gs pos="0">
                    <a:schemeClr val="accent2">
                      <a:gamma/>
                      <a:tint val="15686"/>
                      <a:invGamma/>
                    </a:schemeClr>
                  </a:gs>
                  <a:gs pos="100000">
                    <a:schemeClr val="accent2">
                      <a:alpha val="0"/>
                    </a:schemeClr>
                  </a:gs>
                </a:gsLst>
                <a:lin ang="5400000" scaled="1"/>
              </a:gradFill>
              <a:ln w="9525">
                <a:noFill/>
                <a:round/>
                <a:headEnd/>
                <a:tailEnd/>
              </a:ln>
              <a:effectLst/>
            </p:spPr>
            <p:txBody>
              <a:bodyPr wrap="none" anchor="ctr"/>
              <a:lstStyle/>
              <a:p>
                <a:endParaRPr lang="en-US"/>
              </a:p>
            </p:txBody>
          </p:sp>
        </p:grpSp>
      </p:grpSp>
      <p:grpSp>
        <p:nvGrpSpPr>
          <p:cNvPr id="34874" name="Group 58"/>
          <p:cNvGrpSpPr>
            <a:grpSpLocks/>
          </p:cNvGrpSpPr>
          <p:nvPr/>
        </p:nvGrpSpPr>
        <p:grpSpPr bwMode="auto">
          <a:xfrm>
            <a:off x="1176580" y="1094581"/>
            <a:ext cx="3319463" cy="401638"/>
            <a:chOff x="720" y="1392"/>
            <a:chExt cx="4058" cy="480"/>
          </a:xfrm>
        </p:grpSpPr>
        <p:sp>
          <p:nvSpPr>
            <p:cNvPr id="34875" name="AutoShape 59"/>
            <p:cNvSpPr>
              <a:spLocks noChangeArrowheads="1"/>
            </p:cNvSpPr>
            <p:nvPr/>
          </p:nvSpPr>
          <p:spPr bwMode="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en-US"/>
            </a:p>
          </p:txBody>
        </p:sp>
        <p:grpSp>
          <p:nvGrpSpPr>
            <p:cNvPr id="34876" name="Group 60"/>
            <p:cNvGrpSpPr>
              <a:grpSpLocks/>
            </p:cNvGrpSpPr>
            <p:nvPr/>
          </p:nvGrpSpPr>
          <p:grpSpPr bwMode="auto">
            <a:xfrm>
              <a:off x="730" y="1407"/>
              <a:ext cx="4043" cy="444"/>
              <a:chOff x="744" y="1407"/>
              <a:chExt cx="3988" cy="444"/>
            </a:xfrm>
          </p:grpSpPr>
          <p:sp>
            <p:nvSpPr>
              <p:cNvPr id="34877" name="AutoShape 61"/>
              <p:cNvSpPr>
                <a:spLocks noChangeArrowheads="1"/>
              </p:cNvSpPr>
              <p:nvPr/>
            </p:nvSpPr>
            <p:spPr bwMode="gray">
              <a:xfrm>
                <a:off x="744" y="1736"/>
                <a:ext cx="3988" cy="115"/>
              </a:xfrm>
              <a:prstGeom prst="roundRect">
                <a:avLst>
                  <a:gd name="adj" fmla="val 50000"/>
                </a:avLst>
              </a:prstGeom>
              <a:gradFill rotWithShape="1">
                <a:gsLst>
                  <a:gs pos="0">
                    <a:schemeClr val="accent1">
                      <a:alpha val="0"/>
                    </a:schemeClr>
                  </a:gs>
                  <a:gs pos="100000">
                    <a:schemeClr val="accent1">
                      <a:gamma/>
                      <a:tint val="20000"/>
                      <a:invGamma/>
                    </a:schemeClr>
                  </a:gs>
                </a:gsLst>
                <a:lin ang="5400000" scaled="1"/>
              </a:gradFill>
              <a:ln w="9525">
                <a:noFill/>
                <a:round/>
                <a:headEnd/>
                <a:tailEnd/>
              </a:ln>
              <a:effectLst/>
            </p:spPr>
            <p:txBody>
              <a:bodyPr wrap="none" anchor="ctr"/>
              <a:lstStyle/>
              <a:p>
                <a:endParaRPr lang="en-US"/>
              </a:p>
            </p:txBody>
          </p:sp>
          <p:sp>
            <p:nvSpPr>
              <p:cNvPr id="34878" name="AutoShape 62"/>
              <p:cNvSpPr>
                <a:spLocks noChangeArrowheads="1"/>
              </p:cNvSpPr>
              <p:nvPr/>
            </p:nvSpPr>
            <p:spPr bwMode="gray">
              <a:xfrm>
                <a:off x="744" y="1407"/>
                <a:ext cx="3988" cy="115"/>
              </a:xfrm>
              <a:prstGeom prst="roundRect">
                <a:avLst>
                  <a:gd name="adj" fmla="val 50000"/>
                </a:avLst>
              </a:prstGeom>
              <a:gradFill rotWithShape="1">
                <a:gsLst>
                  <a:gs pos="0">
                    <a:schemeClr val="accent1">
                      <a:gamma/>
                      <a:tint val="22353"/>
                      <a:invGamma/>
                    </a:schemeClr>
                  </a:gs>
                  <a:gs pos="100000">
                    <a:schemeClr val="accent1">
                      <a:alpha val="0"/>
                    </a:schemeClr>
                  </a:gs>
                </a:gsLst>
                <a:lin ang="5400000" scaled="1"/>
              </a:gradFill>
              <a:ln w="9525">
                <a:noFill/>
                <a:round/>
                <a:headEnd/>
                <a:tailEnd/>
              </a:ln>
              <a:effectLst/>
            </p:spPr>
            <p:txBody>
              <a:bodyPr wrap="none" anchor="ctr"/>
              <a:lstStyle/>
              <a:p>
                <a:endParaRPr lang="en-US"/>
              </a:p>
            </p:txBody>
          </p:sp>
        </p:grpSp>
      </p:grpSp>
      <p:sp>
        <p:nvSpPr>
          <p:cNvPr id="34879" name="Rectangle 63"/>
          <p:cNvSpPr>
            <a:spLocks noChangeArrowheads="1"/>
          </p:cNvSpPr>
          <p:nvPr/>
        </p:nvSpPr>
        <p:spPr bwMode="gray">
          <a:xfrm>
            <a:off x="1406215" y="1087288"/>
            <a:ext cx="2521845" cy="338554"/>
          </a:xfrm>
          <a:prstGeom prst="rect">
            <a:avLst/>
          </a:prstGeom>
          <a:noFill/>
          <a:ln w="9525">
            <a:noFill/>
            <a:miter lim="800000"/>
            <a:headEnd/>
            <a:tailEnd/>
          </a:ln>
          <a:effectLst/>
        </p:spPr>
        <p:txBody>
          <a:bodyPr wrap="none">
            <a:spAutoFit/>
          </a:bodyPr>
          <a:lstStyle/>
          <a:p>
            <a:pPr algn="ctr">
              <a:spcBef>
                <a:spcPct val="50000"/>
              </a:spcBef>
              <a:buClr>
                <a:srgbClr val="1F3F5F"/>
              </a:buClr>
            </a:pPr>
            <a:r>
              <a:rPr lang="en-US" sz="1600" b="1" dirty="0" smtClean="0">
                <a:solidFill>
                  <a:srgbClr val="FFFFFF"/>
                </a:solidFill>
                <a:latin typeface="Times New Roman" pitchFamily="18" charset="0"/>
                <a:cs typeface="Times New Roman" pitchFamily="18" charset="0"/>
              </a:rPr>
              <a:t>Nhóm sản phẩm thuần túy</a:t>
            </a:r>
            <a:endParaRPr lang="en-US" sz="1600" b="1" dirty="0">
              <a:solidFill>
                <a:srgbClr val="FFFFFF"/>
              </a:solidFill>
              <a:latin typeface="Times New Roman" pitchFamily="18" charset="0"/>
              <a:cs typeface="Times New Roman" pitchFamily="18" charset="0"/>
            </a:endParaRPr>
          </a:p>
        </p:txBody>
      </p:sp>
      <p:sp>
        <p:nvSpPr>
          <p:cNvPr id="34880" name="Rectangle 64"/>
          <p:cNvSpPr>
            <a:spLocks noChangeArrowheads="1"/>
          </p:cNvSpPr>
          <p:nvPr/>
        </p:nvSpPr>
        <p:spPr bwMode="gray">
          <a:xfrm>
            <a:off x="1293331" y="3628113"/>
            <a:ext cx="3166251" cy="338554"/>
          </a:xfrm>
          <a:prstGeom prst="rect">
            <a:avLst/>
          </a:prstGeom>
          <a:noFill/>
          <a:ln w="9525">
            <a:noFill/>
            <a:miter lim="800000"/>
            <a:headEnd/>
            <a:tailEnd/>
          </a:ln>
          <a:effectLst/>
        </p:spPr>
        <p:txBody>
          <a:bodyPr wrap="none">
            <a:spAutoFit/>
          </a:bodyPr>
          <a:lstStyle/>
          <a:p>
            <a:pPr algn="ctr">
              <a:spcBef>
                <a:spcPct val="50000"/>
              </a:spcBef>
              <a:buClr>
                <a:srgbClr val="1F3F5F"/>
              </a:buClr>
            </a:pPr>
            <a:r>
              <a:rPr lang="en-US" sz="1600" b="1" dirty="0">
                <a:solidFill>
                  <a:srgbClr val="FFFFFF"/>
                </a:solidFill>
              </a:rPr>
              <a:t> </a:t>
            </a:r>
            <a:r>
              <a:rPr lang="en-US" sz="1600" b="1" dirty="0" smtClean="0">
                <a:solidFill>
                  <a:srgbClr val="FFFFFF"/>
                </a:solidFill>
                <a:latin typeface="Times New Roman" pitchFamily="18" charset="0"/>
                <a:cs typeface="Times New Roman" pitchFamily="18" charset="0"/>
              </a:rPr>
              <a:t>Nhóm sản phẩm không thuần túy</a:t>
            </a:r>
            <a:endParaRPr lang="en-US" sz="1600" b="1" dirty="0">
              <a:solidFill>
                <a:srgbClr val="FFFFFF"/>
              </a:solidFill>
              <a:latin typeface="Times New Roman" pitchFamily="18" charset="0"/>
              <a:cs typeface="Times New Roman" pitchFamily="18" charset="0"/>
            </a:endParaRPr>
          </a:p>
        </p:txBody>
      </p:sp>
      <p:sp>
        <p:nvSpPr>
          <p:cNvPr id="34882" name="Rectangle 66"/>
          <p:cNvSpPr>
            <a:spLocks noChangeArrowheads="1"/>
          </p:cNvSpPr>
          <p:nvPr/>
        </p:nvSpPr>
        <p:spPr bwMode="auto">
          <a:xfrm>
            <a:off x="1401762" y="1620375"/>
            <a:ext cx="5781675" cy="1497141"/>
          </a:xfrm>
          <a:prstGeom prst="rect">
            <a:avLst/>
          </a:prstGeom>
          <a:noFill/>
          <a:ln w="9525">
            <a:noFill/>
            <a:miter lim="800000"/>
            <a:headEnd/>
            <a:tailEnd/>
          </a:ln>
          <a:effectLst/>
        </p:spPr>
        <p:txBody>
          <a:bodyPr>
            <a:spAutoFit/>
          </a:bodyPr>
          <a:lstStyle/>
          <a:p>
            <a:pPr algn="just" eaLnBrk="0" hangingPunct="0">
              <a:lnSpc>
                <a:spcPct val="110000"/>
              </a:lnSpc>
            </a:pPr>
            <a:r>
              <a:rPr lang="en-US" sz="1400" b="1" dirty="0" smtClean="0">
                <a:latin typeface="Times New Roman" pitchFamily="18" charset="0"/>
                <a:cs typeface="Times New Roman" pitchFamily="18" charset="0"/>
              </a:rPr>
              <a:t>Hàng hóa được khai thác, chế biến, sản xuất toàn bộ ở một quốc gia/vùng lãnh thổ.</a:t>
            </a:r>
          </a:p>
          <a:p>
            <a:pPr algn="just" eaLnBrk="0" hangingPunct="0">
              <a:lnSpc>
                <a:spcPct val="110000"/>
              </a:lnSpc>
            </a:pPr>
            <a:r>
              <a:rPr lang="en-US" sz="1400" b="1" dirty="0" smtClean="0">
                <a:latin typeface="Times New Roman" pitchFamily="18" charset="0"/>
                <a:cs typeface="Times New Roman" pitchFamily="18" charset="0"/>
              </a:rPr>
              <a:t>Theo đó, những sản phẩm có nguồn gốc tự nhiên hoặc được gia công chế biến không có sự tham gia của các NVL nhập khẩu từ nước ngoài:  khoáng sản, nông lâm sản, động vật sống, sản phẩm thủy hải sản đánh bắt.....</a:t>
            </a:r>
            <a:endParaRPr lang="en-US" sz="1400" b="1" dirty="0">
              <a:latin typeface="Times New Roman" pitchFamily="18" charset="0"/>
              <a:cs typeface="Times New Roman" pitchFamily="18" charset="0"/>
            </a:endParaRPr>
          </a:p>
        </p:txBody>
      </p:sp>
      <p:sp>
        <p:nvSpPr>
          <p:cNvPr id="34884" name="Rectangle 68"/>
          <p:cNvSpPr>
            <a:spLocks noChangeArrowheads="1"/>
          </p:cNvSpPr>
          <p:nvPr/>
        </p:nvSpPr>
        <p:spPr bwMode="auto">
          <a:xfrm>
            <a:off x="1438275" y="4191000"/>
            <a:ext cx="5781675" cy="1514261"/>
          </a:xfrm>
          <a:prstGeom prst="rect">
            <a:avLst/>
          </a:prstGeom>
          <a:noFill/>
          <a:ln w="9525">
            <a:noFill/>
            <a:miter lim="800000"/>
            <a:headEnd/>
            <a:tailEnd/>
          </a:ln>
          <a:effectLst/>
        </p:spPr>
        <p:txBody>
          <a:bodyPr>
            <a:spAutoFit/>
          </a:bodyPr>
          <a:lstStyle/>
          <a:p>
            <a:pPr algn="just" eaLnBrk="0" hangingPunct="0">
              <a:lnSpc>
                <a:spcPct val="110000"/>
              </a:lnSpc>
            </a:pPr>
            <a:r>
              <a:rPr lang="en-US" sz="1400" b="1" dirty="0" smtClean="0">
                <a:latin typeface="Times New Roman" pitchFamily="18" charset="0"/>
                <a:cs typeface="Times New Roman" pitchFamily="18" charset="0"/>
              </a:rPr>
              <a:t>Hàng hóa trong quá trình sản xuất hay gia công chế biến có sự tham gia NVL hoặc lao động của hai hay nhiều quốc gia tham gia vào hoạt động sản xuất ra sản phẩm này.</a:t>
            </a:r>
          </a:p>
          <a:p>
            <a:pPr algn="just" eaLnBrk="0" hangingPunct="0">
              <a:lnSpc>
                <a:spcPct val="110000"/>
              </a:lnSpc>
            </a:pPr>
            <a:r>
              <a:rPr lang="en-US" sz="1400" b="1" dirty="0" smtClean="0">
                <a:latin typeface="Times New Roman" pitchFamily="18" charset="0"/>
                <a:cs typeface="Times New Roman" pitchFamily="18" charset="0"/>
              </a:rPr>
              <a:t>Tuy nhiên, để xác định được hàng hóa có xuất xứ không thuần túy phải xem xét việc gia công chế biến cuối cùng ở quốc gia/vùng lãnh thổ có làm thay đổi cơ bản hàng hóa hay không.</a:t>
            </a:r>
            <a:endParaRPr lang="en-US" sz="1400" b="1"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US" smtClean="0"/>
              <a:t>VINATRAIN EDUCATION SYSTEM </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512221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Times New Roman" pitchFamily="18" charset="0"/>
                <a:cs typeface="Times New Roman" pitchFamily="18" charset="0"/>
              </a:rPr>
              <a:t>Tiêu chí xuất xứ</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143000"/>
            <a:ext cx="8229600" cy="5287963"/>
          </a:xfrm>
        </p:spPr>
        <p:txBody>
          <a:bodyPr>
            <a:normAutofit fontScale="77500" lnSpcReduction="20000"/>
          </a:bodyPr>
          <a:lstStyle/>
          <a:p>
            <a:pPr algn="just"/>
            <a:r>
              <a:rPr lang="en-US" sz="2700" dirty="0" smtClean="0">
                <a:latin typeface="Times New Roman" pitchFamily="18" charset="0"/>
                <a:cs typeface="Times New Roman" pitchFamily="18" charset="0"/>
              </a:rPr>
              <a:t>“</a:t>
            </a:r>
            <a:r>
              <a:rPr lang="en-US" sz="2700" dirty="0">
                <a:latin typeface="Times New Roman" pitchFamily="18" charset="0"/>
                <a:cs typeface="Times New Roman" pitchFamily="18" charset="0"/>
              </a:rPr>
              <a:t>RVC” là hàm lượng giá trị khu vực của hàng hoá </a:t>
            </a:r>
            <a:r>
              <a:rPr lang="en-US" sz="2700" dirty="0" smtClean="0">
                <a:latin typeface="Times New Roman" pitchFamily="18" charset="0"/>
                <a:cs typeface="Times New Roman" pitchFamily="18" charset="0"/>
              </a:rPr>
              <a:t>không </a:t>
            </a:r>
            <a:r>
              <a:rPr lang="en-US" sz="2700" dirty="0">
                <a:latin typeface="Times New Roman" pitchFamily="18" charset="0"/>
                <a:cs typeface="Times New Roman" pitchFamily="18" charset="0"/>
              </a:rPr>
              <a:t>nhỏ hơn tỷ lệ phần trăm quy định (ví dụ: 35%/40%/55%/70%...) và công đoạn sản xuất cuối cùng được thực hiện tại một nước thành </a:t>
            </a:r>
            <a:r>
              <a:rPr lang="en-US" sz="2700" dirty="0" smtClean="0">
                <a:latin typeface="Times New Roman" pitchFamily="18" charset="0"/>
                <a:cs typeface="Times New Roman" pitchFamily="18" charset="0"/>
              </a:rPr>
              <a:t>viên</a:t>
            </a:r>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t>
            </a:r>
            <a:r>
              <a:rPr lang="en-US" sz="2700" dirty="0">
                <a:latin typeface="Times New Roman" pitchFamily="18" charset="0"/>
                <a:cs typeface="Times New Roman" pitchFamily="18" charset="0"/>
              </a:rPr>
              <a:t>CC” là chuyển đổi từ bất kỳ chương nào khác đến một chương, nhóm hoặc phân nhóm. Điều này có nghĩa tất cả nguyên liệu không có xuất xứ sử dụng trong quá trình sản xuất ra sản phẩm phải trải qua sự chuyển đổi mã HS ở cấp 02 số (chuyển đổi Chương</a:t>
            </a:r>
            <a:r>
              <a:rPr lang="en-US" sz="2700" dirty="0" smtClean="0">
                <a:latin typeface="Times New Roman" pitchFamily="18" charset="0"/>
                <a:cs typeface="Times New Roman" pitchFamily="18" charset="0"/>
              </a:rPr>
              <a:t>)</a:t>
            </a:r>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t>
            </a:r>
            <a:r>
              <a:rPr lang="en-US" sz="2700" dirty="0">
                <a:latin typeface="Times New Roman" pitchFamily="18" charset="0"/>
                <a:cs typeface="Times New Roman" pitchFamily="18" charset="0"/>
              </a:rPr>
              <a:t>CTH” là chuyển đổi từ bất kỳ nhóm nào khác đến một chương, nhóm hoặc phân nhóm. Điều này có nghĩa tất cả nguyên liệu không có xuất xứ sử dụng trong quá trình sản xuất ra sản phẩm phải trải qua sự chuyển đổi mã HS ở cấp 04 số (chuyển đổi Nhóm</a:t>
            </a:r>
            <a:r>
              <a:rPr lang="en-US" sz="2700" dirty="0" smtClean="0">
                <a:latin typeface="Times New Roman" pitchFamily="18" charset="0"/>
                <a:cs typeface="Times New Roman" pitchFamily="18" charset="0"/>
              </a:rPr>
              <a:t>)</a:t>
            </a:r>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t>
            </a:r>
            <a:r>
              <a:rPr lang="en-US" sz="2700" dirty="0">
                <a:latin typeface="Times New Roman" pitchFamily="18" charset="0"/>
                <a:cs typeface="Times New Roman" pitchFamily="18" charset="0"/>
              </a:rPr>
              <a:t>CTSH” là chuyển đổi từ bất kỳ phân nhóm nào khác đến một chương, nhóm hoặc phân nhóm. Điều này có nghĩa tất cả nguyên liệu không có xuất xứ sử dụng trong quá trình sản xuất ra sản phẩm phải trải qua sự chuyển đổi mã HS ở cấp 06 số (chuyển đổi Phân nhóm</a:t>
            </a:r>
            <a:r>
              <a:rPr lang="en-US" sz="2700" dirty="0" smtClean="0">
                <a:latin typeface="Times New Roman" pitchFamily="18" charset="0"/>
                <a:cs typeface="Times New Roman" pitchFamily="18" charset="0"/>
              </a:rPr>
              <a:t>)</a:t>
            </a:r>
            <a:endParaRPr lang="en-US"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t>
            </a:r>
            <a:r>
              <a:rPr lang="en-US" sz="2700" dirty="0">
                <a:latin typeface="Times New Roman" pitchFamily="18" charset="0"/>
                <a:cs typeface="Times New Roman" pitchFamily="18" charset="0"/>
              </a:rPr>
              <a:t>WO” là hàng hoá có xuất xứ thuần </a:t>
            </a:r>
            <a:r>
              <a:rPr lang="en-US" sz="2700" dirty="0" smtClean="0">
                <a:latin typeface="Times New Roman" pitchFamily="18" charset="0"/>
                <a:cs typeface="Times New Roman" pitchFamily="18" charset="0"/>
              </a:rPr>
              <a:t>tuý </a:t>
            </a:r>
            <a:r>
              <a:rPr lang="en-US" sz="2700" dirty="0">
                <a:latin typeface="Times New Roman" pitchFamily="18" charset="0"/>
                <a:cs typeface="Times New Roman" pitchFamily="18" charset="0"/>
              </a:rPr>
              <a:t>hoặc được sản xuất toàn bộ tại lãnh thổ của một nước thành viên </a:t>
            </a:r>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a:t>
            </a:r>
            <a:r>
              <a:rPr lang="en-US" sz="2700" dirty="0">
                <a:latin typeface="Times New Roman" pitchFamily="18" charset="0"/>
                <a:cs typeface="Times New Roman" pitchFamily="18" charset="0"/>
              </a:rPr>
              <a:t>De minimis” là quy tắc ngoại lệ áp dụng cho việc chuyển đổi mã số hàng </a:t>
            </a:r>
            <a:r>
              <a:rPr lang="en-US" sz="2700" dirty="0" smtClean="0">
                <a:latin typeface="Times New Roman" pitchFamily="18" charset="0"/>
                <a:cs typeface="Times New Roman" pitchFamily="18" charset="0"/>
              </a:rPr>
              <a:t>hóa</a:t>
            </a:r>
            <a:endParaRPr lang="en-US" dirty="0"/>
          </a:p>
        </p:txBody>
      </p:sp>
      <p:sp>
        <p:nvSpPr>
          <p:cNvPr id="4" name="Footer Placeholder 3"/>
          <p:cNvSpPr>
            <a:spLocks noGrp="1"/>
          </p:cNvSpPr>
          <p:nvPr>
            <p:ph type="ftr" sz="quarter" idx="11"/>
          </p:nvPr>
        </p:nvSpPr>
        <p:spPr/>
        <p:txBody>
          <a:bodyPr/>
          <a:lstStyle/>
          <a:p>
            <a:r>
              <a:rPr lang="en-US" smtClean="0"/>
              <a:t>VINATRAIN EDUCATION SYSTEM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00655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1021</TotalTime>
  <Words>1501</Words>
  <Application>Microsoft Office PowerPoint</Application>
  <PresentationFormat>On-screen Show (4:3)</PresentationFormat>
  <Paragraphs>155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Chứng nhận xuất xứ hàng hóa</vt:lpstr>
      <vt:lpstr>PowerPoint Presentation</vt:lpstr>
      <vt:lpstr>PowerPoint Presentation</vt:lpstr>
      <vt:lpstr>PHÂN LOẠI CO</vt:lpstr>
      <vt:lpstr>CƠ QUAN CẤP CO</vt:lpstr>
      <vt:lpstr>PHƯƠNG TRÌNH C/O</vt:lpstr>
      <vt:lpstr>Các tiêu chí xuất xứ hàng hóa</vt:lpstr>
      <vt:lpstr>Sản phẩm xin cấp CO được chia làm 2 nhóm:</vt:lpstr>
      <vt:lpstr>Tiêu chí xuất xứ</vt:lpstr>
      <vt:lpstr>Các chứng từ xin cấp CO</vt:lpstr>
      <vt:lpstr>Các chứng từ xin cấp CO</vt:lpstr>
      <vt:lpstr>Một số trường hợp đặc biệt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CUCCU</cp:lastModifiedBy>
  <cp:revision>41</cp:revision>
  <dcterms:created xsi:type="dcterms:W3CDTF">2006-08-16T00:00:00Z</dcterms:created>
  <dcterms:modified xsi:type="dcterms:W3CDTF">2019-12-23T11:42:46Z</dcterms:modified>
</cp:coreProperties>
</file>